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058400" cy="7772400"/>
  <p:notesSz cx="10058400" cy="7772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6084570"/>
            <a:ext cx="2286000" cy="1230630"/>
            <a:chOff x="457200" y="6084570"/>
            <a:chExt cx="2286000" cy="12306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" y="6084570"/>
              <a:ext cx="2286000" cy="12306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7840" y="6209461"/>
              <a:ext cx="939800" cy="1046480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3714750" y="441679"/>
            <a:ext cx="2457450" cy="5886450"/>
          </a:xfrm>
          <a:custGeom>
            <a:avLst/>
            <a:gdLst/>
            <a:ahLst/>
            <a:cxnLst/>
            <a:rect l="l" t="t" r="r" b="b"/>
            <a:pathLst>
              <a:path w="2457450" h="5886450">
                <a:moveTo>
                  <a:pt x="2457450" y="0"/>
                </a:moveTo>
                <a:lnTo>
                  <a:pt x="0" y="0"/>
                </a:lnTo>
                <a:lnTo>
                  <a:pt x="0" y="5886450"/>
                </a:lnTo>
                <a:lnTo>
                  <a:pt x="2457450" y="5886450"/>
                </a:lnTo>
                <a:lnTo>
                  <a:pt x="2457450" y="0"/>
                </a:lnTo>
                <a:close/>
              </a:path>
            </a:pathLst>
          </a:custGeom>
          <a:solidFill>
            <a:srgbClr val="E8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7086600" y="2494343"/>
            <a:ext cx="2529205" cy="4820920"/>
            <a:chOff x="7086600" y="2494343"/>
            <a:chExt cx="2529205" cy="4820920"/>
          </a:xfrm>
        </p:grpSpPr>
        <p:sp>
          <p:nvSpPr>
            <p:cNvPr id="7" name="object 7"/>
            <p:cNvSpPr/>
            <p:nvPr/>
          </p:nvSpPr>
          <p:spPr>
            <a:xfrm>
              <a:off x="7100950" y="2494343"/>
              <a:ext cx="2514600" cy="4455160"/>
            </a:xfrm>
            <a:custGeom>
              <a:avLst/>
              <a:gdLst/>
              <a:ahLst/>
              <a:cxnLst/>
              <a:rect l="l" t="t" r="r" b="b"/>
              <a:pathLst>
                <a:path w="2514600" h="4455159">
                  <a:moveTo>
                    <a:pt x="0" y="4455096"/>
                  </a:moveTo>
                  <a:lnTo>
                    <a:pt x="2514600" y="4455096"/>
                  </a:lnTo>
                  <a:lnTo>
                    <a:pt x="2514600" y="0"/>
                  </a:lnTo>
                  <a:lnTo>
                    <a:pt x="0" y="0"/>
                  </a:lnTo>
                  <a:lnTo>
                    <a:pt x="0" y="4455096"/>
                  </a:lnTo>
                  <a:close/>
                </a:path>
              </a:pathLst>
            </a:custGeom>
            <a:solidFill>
              <a:srgbClr val="E8E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86600" y="6949440"/>
              <a:ext cx="2514600" cy="365760"/>
            </a:xfrm>
            <a:custGeom>
              <a:avLst/>
              <a:gdLst/>
              <a:ahLst/>
              <a:cxnLst/>
              <a:rect l="l" t="t" r="r" b="b"/>
              <a:pathLst>
                <a:path w="2514600" h="365759">
                  <a:moveTo>
                    <a:pt x="2514600" y="0"/>
                  </a:moveTo>
                  <a:lnTo>
                    <a:pt x="0" y="0"/>
                  </a:lnTo>
                  <a:lnTo>
                    <a:pt x="0" y="365759"/>
                  </a:lnTo>
                  <a:lnTo>
                    <a:pt x="2514600" y="365759"/>
                  </a:lnTo>
                  <a:lnTo>
                    <a:pt x="2514600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086600" y="4672050"/>
            <a:ext cx="2506345" cy="1191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625" marR="229235" algn="ctr">
              <a:lnSpc>
                <a:spcPct val="120900"/>
              </a:lnSpc>
              <a:spcBef>
                <a:spcPts val="100"/>
              </a:spcBef>
            </a:pPr>
            <a:r>
              <a:rPr sz="1100" b="1" spc="165" dirty="0">
                <a:solidFill>
                  <a:srgbClr val="C00000"/>
                </a:solidFill>
                <a:latin typeface="Lucida Sans Unicode"/>
                <a:cs typeface="Lucida Sans Unicode"/>
              </a:rPr>
              <a:t>P</a:t>
            </a:r>
            <a:r>
              <a:rPr sz="1100" b="1" spc="9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b="1" spc="5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b="1" spc="3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1100" b="1" spc="8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b="1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80" dirty="0">
                <a:solidFill>
                  <a:srgbClr val="C00000"/>
                </a:solidFill>
                <a:latin typeface="Lucida Sans Unicode"/>
                <a:cs typeface="Lucida Sans Unicode"/>
              </a:rPr>
              <a:t>M</a:t>
            </a:r>
            <a:r>
              <a:rPr sz="1100" b="1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-8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70" dirty="0">
                <a:solidFill>
                  <a:srgbClr val="C00000"/>
                </a:solidFill>
                <a:latin typeface="Lucida Sans Unicode"/>
                <a:cs typeface="Lucida Sans Unicode"/>
              </a:rPr>
              <a:t>D</a:t>
            </a:r>
            <a:r>
              <a:rPr sz="1100" b="1" spc="14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b="1" spc="-8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175" dirty="0">
                <a:solidFill>
                  <a:srgbClr val="C00000"/>
                </a:solidFill>
                <a:latin typeface="Lucida Sans Unicode"/>
                <a:cs typeface="Lucida Sans Unicode"/>
              </a:rPr>
              <a:t>P</a:t>
            </a:r>
            <a:r>
              <a:rPr sz="1100" b="1" spc="4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b="1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Y</a:t>
            </a:r>
            <a:r>
              <a:rPr sz="1100" b="1" spc="5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b="1" spc="9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1100" b="1" spc="-7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-6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b="1" spc="30" dirty="0">
                <a:solidFill>
                  <a:srgbClr val="C00000"/>
                </a:solidFill>
                <a:latin typeface="Lucida Sans Unicode"/>
                <a:cs typeface="Lucida Sans Unicode"/>
              </a:rPr>
              <a:t>A  </a:t>
            </a:r>
            <a:r>
              <a:rPr sz="1100" b="1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CULTURA</a:t>
            </a:r>
            <a:endParaRPr sz="1100" b="1" dirty="0">
              <a:solidFill>
                <a:srgbClr val="C00000"/>
              </a:solidFill>
              <a:latin typeface="Lucida Sans Unicode"/>
              <a:cs typeface="Lucida Sans Unicode"/>
            </a:endParaRPr>
          </a:p>
          <a:p>
            <a:pPr marL="343535" marR="342265" indent="19685" algn="ctr">
              <a:lnSpc>
                <a:spcPct val="120900"/>
              </a:lnSpc>
              <a:spcBef>
                <a:spcPts val="600"/>
              </a:spcBef>
            </a:pPr>
            <a:r>
              <a:rPr sz="1100" b="1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165" dirty="0">
                <a:solidFill>
                  <a:srgbClr val="C00000"/>
                </a:solidFill>
                <a:latin typeface="Lucida Sans Unicode"/>
                <a:cs typeface="Lucida Sans Unicode"/>
              </a:rPr>
              <a:t>P</a:t>
            </a:r>
            <a:r>
              <a:rPr sz="1100" b="1" spc="4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b="1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Y</a:t>
            </a:r>
            <a:r>
              <a:rPr sz="1100" b="1" spc="7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b="1" spc="-9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-6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1100" b="1" spc="5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1100" b="1" spc="75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1100" b="1" spc="-6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b="1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1100" b="1" spc="-6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b="1" spc="85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1100" b="1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1100" b="1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1100" b="1" spc="5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b="1" spc="5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1100" b="1" spc="12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b="1" spc="65" dirty="0">
                <a:solidFill>
                  <a:srgbClr val="C00000"/>
                </a:solidFill>
                <a:latin typeface="Lucida Sans Unicode"/>
                <a:cs typeface="Lucida Sans Unicode"/>
              </a:rPr>
              <a:t>S  </a:t>
            </a:r>
            <a:r>
              <a:rPr sz="1100" b="1" spc="12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b="1" spc="2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1100" b="1" spc="-10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b="1" spc="4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-7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b="1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b="1" spc="5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b="1" spc="12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b="1" spc="90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1100" b="1" spc="-7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70" dirty="0">
                <a:solidFill>
                  <a:srgbClr val="C00000"/>
                </a:solidFill>
                <a:latin typeface="Lucida Sans Unicode"/>
                <a:cs typeface="Lucida Sans Unicode"/>
              </a:rPr>
              <a:t>D</a:t>
            </a:r>
            <a:r>
              <a:rPr sz="1100" b="1" spc="14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b="1" spc="-8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b="1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1100" b="1" spc="100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1100" b="1" spc="5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b="1" spc="-7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b="1" spc="85" dirty="0">
                <a:solidFill>
                  <a:srgbClr val="C00000"/>
                </a:solidFill>
                <a:latin typeface="Lucida Sans Unicode"/>
                <a:cs typeface="Lucida Sans Unicode"/>
              </a:rPr>
              <a:t>U</a:t>
            </a:r>
            <a:r>
              <a:rPr sz="1100" b="1" spc="8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b="1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endParaRPr sz="1100" b="1" dirty="0">
              <a:solidFill>
                <a:srgbClr val="C00000"/>
              </a:solidFill>
              <a:latin typeface="Lucida Sans Unicode"/>
              <a:cs typeface="Lucida Sans Unicode"/>
            </a:endParaRPr>
          </a:p>
          <a:p>
            <a:pPr marR="52069" algn="ctr">
              <a:lnSpc>
                <a:spcPct val="100000"/>
              </a:lnSpc>
              <a:spcBef>
                <a:spcPts val="875"/>
              </a:spcBef>
            </a:pPr>
            <a:r>
              <a:rPr sz="1100" b="1" spc="35" dirty="0">
                <a:solidFill>
                  <a:srgbClr val="C00000"/>
                </a:solidFill>
                <a:latin typeface="Lucida Sans Unicode"/>
                <a:cs typeface="Lucida Sans Unicode"/>
              </a:rPr>
              <a:t>(AIEC)</a:t>
            </a:r>
            <a:endParaRPr sz="1100" b="1" dirty="0">
              <a:solidFill>
                <a:srgbClr val="C00000"/>
              </a:solidFill>
              <a:latin typeface="Lucida Sans Unicode"/>
              <a:cs typeface="Lucida Sans Unicode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086600" y="2468879"/>
            <a:ext cx="2514600" cy="4458335"/>
            <a:chOff x="7086600" y="2468879"/>
            <a:chExt cx="2514600" cy="4458335"/>
          </a:xfrm>
        </p:grpSpPr>
        <p:sp>
          <p:nvSpPr>
            <p:cNvPr id="11" name="object 11"/>
            <p:cNvSpPr/>
            <p:nvPr/>
          </p:nvSpPr>
          <p:spPr>
            <a:xfrm>
              <a:off x="7086600" y="2700019"/>
              <a:ext cx="2514600" cy="0"/>
            </a:xfrm>
            <a:custGeom>
              <a:avLst/>
              <a:gdLst/>
              <a:ahLst/>
              <a:cxnLst/>
              <a:rect l="l" t="t" r="r" b="b"/>
              <a:pathLst>
                <a:path w="2514600">
                  <a:moveTo>
                    <a:pt x="0" y="0"/>
                  </a:moveTo>
                  <a:lnTo>
                    <a:pt x="2514600" y="0"/>
                  </a:lnTo>
                </a:path>
              </a:pathLst>
            </a:custGeom>
            <a:ln w="6350">
              <a:solidFill>
                <a:srgbClr val="7D9C9D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138160" y="2494279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79" h="411480">
                  <a:moveTo>
                    <a:pt x="205740" y="0"/>
                  </a:moveTo>
                  <a:lnTo>
                    <a:pt x="158553" y="5438"/>
                  </a:lnTo>
                  <a:lnTo>
                    <a:pt x="115244" y="20927"/>
                  </a:lnTo>
                  <a:lnTo>
                    <a:pt x="77044" y="45226"/>
                  </a:lnTo>
                  <a:lnTo>
                    <a:pt x="45186" y="77097"/>
                  </a:lnTo>
                  <a:lnTo>
                    <a:pt x="20905" y="115299"/>
                  </a:lnTo>
                  <a:lnTo>
                    <a:pt x="5431" y="158593"/>
                  </a:lnTo>
                  <a:lnTo>
                    <a:pt x="0" y="205740"/>
                  </a:lnTo>
                  <a:lnTo>
                    <a:pt x="5431" y="252926"/>
                  </a:lnTo>
                  <a:lnTo>
                    <a:pt x="20905" y="296235"/>
                  </a:lnTo>
                  <a:lnTo>
                    <a:pt x="45186" y="334435"/>
                  </a:lnTo>
                  <a:lnTo>
                    <a:pt x="77044" y="366293"/>
                  </a:lnTo>
                  <a:lnTo>
                    <a:pt x="115244" y="390574"/>
                  </a:lnTo>
                  <a:lnTo>
                    <a:pt x="158553" y="406048"/>
                  </a:lnTo>
                  <a:lnTo>
                    <a:pt x="205740" y="411480"/>
                  </a:lnTo>
                  <a:lnTo>
                    <a:pt x="252926" y="406048"/>
                  </a:lnTo>
                  <a:lnTo>
                    <a:pt x="296235" y="390574"/>
                  </a:lnTo>
                  <a:lnTo>
                    <a:pt x="334435" y="366293"/>
                  </a:lnTo>
                  <a:lnTo>
                    <a:pt x="366293" y="334435"/>
                  </a:lnTo>
                  <a:lnTo>
                    <a:pt x="390574" y="296235"/>
                  </a:lnTo>
                  <a:lnTo>
                    <a:pt x="406048" y="252926"/>
                  </a:lnTo>
                  <a:lnTo>
                    <a:pt x="411480" y="205740"/>
                  </a:lnTo>
                  <a:lnTo>
                    <a:pt x="406048" y="158593"/>
                  </a:lnTo>
                  <a:lnTo>
                    <a:pt x="390574" y="115299"/>
                  </a:lnTo>
                  <a:lnTo>
                    <a:pt x="366293" y="77097"/>
                  </a:lnTo>
                  <a:lnTo>
                    <a:pt x="334435" y="45226"/>
                  </a:lnTo>
                  <a:lnTo>
                    <a:pt x="296235" y="20927"/>
                  </a:lnTo>
                  <a:lnTo>
                    <a:pt x="252926" y="5438"/>
                  </a:lnTo>
                  <a:lnTo>
                    <a:pt x="205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138160" y="2494279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79" h="411480">
                  <a:moveTo>
                    <a:pt x="205740" y="0"/>
                  </a:moveTo>
                  <a:lnTo>
                    <a:pt x="158553" y="5438"/>
                  </a:lnTo>
                  <a:lnTo>
                    <a:pt x="115244" y="20927"/>
                  </a:lnTo>
                  <a:lnTo>
                    <a:pt x="77044" y="45226"/>
                  </a:lnTo>
                  <a:lnTo>
                    <a:pt x="45186" y="77097"/>
                  </a:lnTo>
                  <a:lnTo>
                    <a:pt x="20905" y="115299"/>
                  </a:lnTo>
                  <a:lnTo>
                    <a:pt x="5431" y="158593"/>
                  </a:lnTo>
                  <a:lnTo>
                    <a:pt x="0" y="205740"/>
                  </a:lnTo>
                  <a:lnTo>
                    <a:pt x="5431" y="252926"/>
                  </a:lnTo>
                  <a:lnTo>
                    <a:pt x="20905" y="296235"/>
                  </a:lnTo>
                  <a:lnTo>
                    <a:pt x="45186" y="334435"/>
                  </a:lnTo>
                  <a:lnTo>
                    <a:pt x="77044" y="366293"/>
                  </a:lnTo>
                  <a:lnTo>
                    <a:pt x="115244" y="390574"/>
                  </a:lnTo>
                  <a:lnTo>
                    <a:pt x="158553" y="406048"/>
                  </a:lnTo>
                  <a:lnTo>
                    <a:pt x="205740" y="411480"/>
                  </a:lnTo>
                  <a:lnTo>
                    <a:pt x="252926" y="406048"/>
                  </a:lnTo>
                  <a:lnTo>
                    <a:pt x="296235" y="390574"/>
                  </a:lnTo>
                  <a:lnTo>
                    <a:pt x="334435" y="366293"/>
                  </a:lnTo>
                  <a:lnTo>
                    <a:pt x="366293" y="334435"/>
                  </a:lnTo>
                  <a:lnTo>
                    <a:pt x="390574" y="296235"/>
                  </a:lnTo>
                  <a:lnTo>
                    <a:pt x="406048" y="252926"/>
                  </a:lnTo>
                  <a:lnTo>
                    <a:pt x="411480" y="205740"/>
                  </a:lnTo>
                  <a:lnTo>
                    <a:pt x="406048" y="158593"/>
                  </a:lnTo>
                  <a:lnTo>
                    <a:pt x="390574" y="115299"/>
                  </a:lnTo>
                  <a:lnTo>
                    <a:pt x="366293" y="77097"/>
                  </a:lnTo>
                  <a:lnTo>
                    <a:pt x="334435" y="45226"/>
                  </a:lnTo>
                  <a:lnTo>
                    <a:pt x="296235" y="20927"/>
                  </a:lnTo>
                  <a:lnTo>
                    <a:pt x="252926" y="5438"/>
                  </a:lnTo>
                  <a:lnTo>
                    <a:pt x="205740" y="0"/>
                  </a:lnTo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219694" y="2575432"/>
              <a:ext cx="248920" cy="249554"/>
            </a:xfrm>
            <a:custGeom>
              <a:avLst/>
              <a:gdLst/>
              <a:ahLst/>
              <a:cxnLst/>
              <a:rect l="l" t="t" r="r" b="b"/>
              <a:pathLst>
                <a:path w="248920" h="249555">
                  <a:moveTo>
                    <a:pt x="124205" y="0"/>
                  </a:moveTo>
                  <a:lnTo>
                    <a:pt x="75866" y="9786"/>
                  </a:lnTo>
                  <a:lnTo>
                    <a:pt x="36385" y="36480"/>
                  </a:lnTo>
                  <a:lnTo>
                    <a:pt x="9763" y="76080"/>
                  </a:lnTo>
                  <a:lnTo>
                    <a:pt x="0" y="124587"/>
                  </a:lnTo>
                  <a:lnTo>
                    <a:pt x="9763" y="173166"/>
                  </a:lnTo>
                  <a:lnTo>
                    <a:pt x="36385" y="212804"/>
                  </a:lnTo>
                  <a:lnTo>
                    <a:pt x="75866" y="239512"/>
                  </a:lnTo>
                  <a:lnTo>
                    <a:pt x="124205" y="249300"/>
                  </a:lnTo>
                  <a:lnTo>
                    <a:pt x="172545" y="239512"/>
                  </a:lnTo>
                  <a:lnTo>
                    <a:pt x="212026" y="212804"/>
                  </a:lnTo>
                  <a:lnTo>
                    <a:pt x="238648" y="173166"/>
                  </a:lnTo>
                  <a:lnTo>
                    <a:pt x="248411" y="124587"/>
                  </a:lnTo>
                  <a:lnTo>
                    <a:pt x="238648" y="76080"/>
                  </a:lnTo>
                  <a:lnTo>
                    <a:pt x="212026" y="36480"/>
                  </a:lnTo>
                  <a:lnTo>
                    <a:pt x="172545" y="9786"/>
                  </a:lnTo>
                  <a:lnTo>
                    <a:pt x="124205" y="0"/>
                  </a:lnTo>
                </a:path>
              </a:pathLst>
            </a:custGeom>
            <a:ln w="25400">
              <a:solidFill>
                <a:srgbClr val="6F89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188960" y="2545333"/>
              <a:ext cx="309880" cy="309880"/>
            </a:xfrm>
            <a:custGeom>
              <a:avLst/>
              <a:gdLst/>
              <a:ahLst/>
              <a:cxnLst/>
              <a:rect l="l" t="t" r="r" b="b"/>
              <a:pathLst>
                <a:path w="309879" h="309880">
                  <a:moveTo>
                    <a:pt x="154940" y="0"/>
                  </a:moveTo>
                  <a:lnTo>
                    <a:pt x="105956" y="7882"/>
                  </a:lnTo>
                  <a:lnTo>
                    <a:pt x="63422" y="29833"/>
                  </a:lnTo>
                  <a:lnTo>
                    <a:pt x="29886" y="63313"/>
                  </a:lnTo>
                  <a:lnTo>
                    <a:pt x="7896" y="105777"/>
                  </a:lnTo>
                  <a:lnTo>
                    <a:pt x="0" y="154686"/>
                  </a:lnTo>
                  <a:lnTo>
                    <a:pt x="7896" y="203656"/>
                  </a:lnTo>
                  <a:lnTo>
                    <a:pt x="29886" y="246158"/>
                  </a:lnTo>
                  <a:lnTo>
                    <a:pt x="63422" y="279657"/>
                  </a:lnTo>
                  <a:lnTo>
                    <a:pt x="105956" y="301615"/>
                  </a:lnTo>
                  <a:lnTo>
                    <a:pt x="154940" y="309499"/>
                  </a:lnTo>
                  <a:lnTo>
                    <a:pt x="203923" y="301615"/>
                  </a:lnTo>
                  <a:lnTo>
                    <a:pt x="246457" y="279657"/>
                  </a:lnTo>
                  <a:lnTo>
                    <a:pt x="279993" y="246158"/>
                  </a:lnTo>
                  <a:lnTo>
                    <a:pt x="301983" y="203656"/>
                  </a:lnTo>
                  <a:lnTo>
                    <a:pt x="309880" y="154686"/>
                  </a:lnTo>
                  <a:lnTo>
                    <a:pt x="301983" y="105777"/>
                  </a:lnTo>
                  <a:lnTo>
                    <a:pt x="279993" y="63313"/>
                  </a:lnTo>
                  <a:lnTo>
                    <a:pt x="246457" y="29833"/>
                  </a:lnTo>
                  <a:lnTo>
                    <a:pt x="203923" y="7882"/>
                  </a:lnTo>
                  <a:lnTo>
                    <a:pt x="154940" y="0"/>
                  </a:lnTo>
                </a:path>
              </a:pathLst>
            </a:custGeom>
            <a:ln w="25400">
              <a:solidFill>
                <a:srgbClr val="6F89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03745" y="6343650"/>
              <a:ext cx="2497454" cy="583565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3708400" y="450850"/>
            <a:ext cx="2507615" cy="6885940"/>
            <a:chOff x="3708400" y="450850"/>
            <a:chExt cx="2507615" cy="6885940"/>
          </a:xfrm>
        </p:grpSpPr>
        <p:sp>
          <p:nvSpPr>
            <p:cNvPr id="18" name="object 18"/>
            <p:cNvSpPr/>
            <p:nvPr/>
          </p:nvSpPr>
          <p:spPr>
            <a:xfrm>
              <a:off x="3714750" y="457200"/>
              <a:ext cx="2457450" cy="6873240"/>
            </a:xfrm>
            <a:custGeom>
              <a:avLst/>
              <a:gdLst/>
              <a:ahLst/>
              <a:cxnLst/>
              <a:rect l="l" t="t" r="r" b="b"/>
              <a:pathLst>
                <a:path w="2457450" h="6873240">
                  <a:moveTo>
                    <a:pt x="0" y="6873240"/>
                  </a:moveTo>
                  <a:lnTo>
                    <a:pt x="2457450" y="6873240"/>
                  </a:lnTo>
                  <a:lnTo>
                    <a:pt x="2457450" y="0"/>
                  </a:lnTo>
                  <a:lnTo>
                    <a:pt x="0" y="0"/>
                  </a:lnTo>
                  <a:lnTo>
                    <a:pt x="0" y="6873240"/>
                  </a:lnTo>
                  <a:close/>
                </a:path>
              </a:pathLst>
            </a:custGeom>
            <a:ln w="12700">
              <a:solidFill>
                <a:srgbClr val="8BACA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55390" y="5895340"/>
              <a:ext cx="2457450" cy="0"/>
            </a:xfrm>
            <a:custGeom>
              <a:avLst/>
              <a:gdLst/>
              <a:ahLst/>
              <a:cxnLst/>
              <a:rect l="l" t="t" r="r" b="b"/>
              <a:pathLst>
                <a:path w="2457450">
                  <a:moveTo>
                    <a:pt x="0" y="0"/>
                  </a:moveTo>
                  <a:lnTo>
                    <a:pt x="2457450" y="0"/>
                  </a:lnTo>
                </a:path>
              </a:pathLst>
            </a:custGeom>
            <a:ln w="6350">
              <a:solidFill>
                <a:srgbClr val="7D9C9D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737735" y="6197600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79" h="411479">
                  <a:moveTo>
                    <a:pt x="205739" y="0"/>
                  </a:moveTo>
                  <a:lnTo>
                    <a:pt x="158553" y="5431"/>
                  </a:lnTo>
                  <a:lnTo>
                    <a:pt x="115244" y="20905"/>
                  </a:lnTo>
                  <a:lnTo>
                    <a:pt x="77044" y="45186"/>
                  </a:lnTo>
                  <a:lnTo>
                    <a:pt x="45186" y="77044"/>
                  </a:lnTo>
                  <a:lnTo>
                    <a:pt x="20905" y="115244"/>
                  </a:lnTo>
                  <a:lnTo>
                    <a:pt x="5431" y="158553"/>
                  </a:lnTo>
                  <a:lnTo>
                    <a:pt x="0" y="205740"/>
                  </a:lnTo>
                  <a:lnTo>
                    <a:pt x="5431" y="252918"/>
                  </a:lnTo>
                  <a:lnTo>
                    <a:pt x="20905" y="296224"/>
                  </a:lnTo>
                  <a:lnTo>
                    <a:pt x="45186" y="334425"/>
                  </a:lnTo>
                  <a:lnTo>
                    <a:pt x="77044" y="366285"/>
                  </a:lnTo>
                  <a:lnTo>
                    <a:pt x="115244" y="390570"/>
                  </a:lnTo>
                  <a:lnTo>
                    <a:pt x="158553" y="406046"/>
                  </a:lnTo>
                  <a:lnTo>
                    <a:pt x="205739" y="411480"/>
                  </a:lnTo>
                  <a:lnTo>
                    <a:pt x="252926" y="406046"/>
                  </a:lnTo>
                  <a:lnTo>
                    <a:pt x="296235" y="390570"/>
                  </a:lnTo>
                  <a:lnTo>
                    <a:pt x="334435" y="366285"/>
                  </a:lnTo>
                  <a:lnTo>
                    <a:pt x="366293" y="334425"/>
                  </a:lnTo>
                  <a:lnTo>
                    <a:pt x="390574" y="296224"/>
                  </a:lnTo>
                  <a:lnTo>
                    <a:pt x="406048" y="252918"/>
                  </a:lnTo>
                  <a:lnTo>
                    <a:pt x="411479" y="205740"/>
                  </a:lnTo>
                  <a:lnTo>
                    <a:pt x="406048" y="158553"/>
                  </a:lnTo>
                  <a:lnTo>
                    <a:pt x="390574" y="115244"/>
                  </a:lnTo>
                  <a:lnTo>
                    <a:pt x="366293" y="77044"/>
                  </a:lnTo>
                  <a:lnTo>
                    <a:pt x="334435" y="45186"/>
                  </a:lnTo>
                  <a:lnTo>
                    <a:pt x="296235" y="20905"/>
                  </a:lnTo>
                  <a:lnTo>
                    <a:pt x="252926" y="5431"/>
                  </a:lnTo>
                  <a:lnTo>
                    <a:pt x="205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37735" y="6197600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79" h="411479">
                  <a:moveTo>
                    <a:pt x="205739" y="0"/>
                  </a:moveTo>
                  <a:lnTo>
                    <a:pt x="158553" y="5431"/>
                  </a:lnTo>
                  <a:lnTo>
                    <a:pt x="115244" y="20905"/>
                  </a:lnTo>
                  <a:lnTo>
                    <a:pt x="77044" y="45186"/>
                  </a:lnTo>
                  <a:lnTo>
                    <a:pt x="45186" y="77044"/>
                  </a:lnTo>
                  <a:lnTo>
                    <a:pt x="20905" y="115244"/>
                  </a:lnTo>
                  <a:lnTo>
                    <a:pt x="5431" y="158553"/>
                  </a:lnTo>
                  <a:lnTo>
                    <a:pt x="0" y="205740"/>
                  </a:lnTo>
                  <a:lnTo>
                    <a:pt x="5431" y="252918"/>
                  </a:lnTo>
                  <a:lnTo>
                    <a:pt x="20905" y="296224"/>
                  </a:lnTo>
                  <a:lnTo>
                    <a:pt x="45186" y="334425"/>
                  </a:lnTo>
                  <a:lnTo>
                    <a:pt x="77044" y="366285"/>
                  </a:lnTo>
                  <a:lnTo>
                    <a:pt x="115244" y="390570"/>
                  </a:lnTo>
                  <a:lnTo>
                    <a:pt x="158553" y="406046"/>
                  </a:lnTo>
                  <a:lnTo>
                    <a:pt x="205739" y="411480"/>
                  </a:lnTo>
                  <a:lnTo>
                    <a:pt x="252926" y="406046"/>
                  </a:lnTo>
                  <a:lnTo>
                    <a:pt x="296235" y="390570"/>
                  </a:lnTo>
                  <a:lnTo>
                    <a:pt x="334435" y="366285"/>
                  </a:lnTo>
                  <a:lnTo>
                    <a:pt x="366293" y="334425"/>
                  </a:lnTo>
                  <a:lnTo>
                    <a:pt x="390574" y="296224"/>
                  </a:lnTo>
                  <a:lnTo>
                    <a:pt x="406048" y="252918"/>
                  </a:lnTo>
                  <a:lnTo>
                    <a:pt x="411479" y="205740"/>
                  </a:lnTo>
                  <a:lnTo>
                    <a:pt x="406048" y="158553"/>
                  </a:lnTo>
                  <a:lnTo>
                    <a:pt x="390574" y="115244"/>
                  </a:lnTo>
                  <a:lnTo>
                    <a:pt x="366293" y="77044"/>
                  </a:lnTo>
                  <a:lnTo>
                    <a:pt x="334435" y="45186"/>
                  </a:lnTo>
                  <a:lnTo>
                    <a:pt x="296235" y="20905"/>
                  </a:lnTo>
                  <a:lnTo>
                    <a:pt x="252926" y="5431"/>
                  </a:lnTo>
                  <a:lnTo>
                    <a:pt x="205739" y="0"/>
                  </a:lnTo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819269" y="6278626"/>
              <a:ext cx="248920" cy="249554"/>
            </a:xfrm>
            <a:custGeom>
              <a:avLst/>
              <a:gdLst/>
              <a:ahLst/>
              <a:cxnLst/>
              <a:rect l="l" t="t" r="r" b="b"/>
              <a:pathLst>
                <a:path w="248920" h="249554">
                  <a:moveTo>
                    <a:pt x="124205" y="0"/>
                  </a:moveTo>
                  <a:lnTo>
                    <a:pt x="75866" y="9806"/>
                  </a:lnTo>
                  <a:lnTo>
                    <a:pt x="36385" y="36544"/>
                  </a:lnTo>
                  <a:lnTo>
                    <a:pt x="9763" y="76188"/>
                  </a:lnTo>
                  <a:lnTo>
                    <a:pt x="0" y="124714"/>
                  </a:lnTo>
                  <a:lnTo>
                    <a:pt x="9763" y="173237"/>
                  </a:lnTo>
                  <a:lnTo>
                    <a:pt x="36385" y="212877"/>
                  </a:lnTo>
                  <a:lnTo>
                    <a:pt x="75866" y="239610"/>
                  </a:lnTo>
                  <a:lnTo>
                    <a:pt x="124205" y="249415"/>
                  </a:lnTo>
                  <a:lnTo>
                    <a:pt x="172545" y="239610"/>
                  </a:lnTo>
                  <a:lnTo>
                    <a:pt x="212026" y="212877"/>
                  </a:lnTo>
                  <a:lnTo>
                    <a:pt x="238648" y="173237"/>
                  </a:lnTo>
                  <a:lnTo>
                    <a:pt x="248411" y="124714"/>
                  </a:lnTo>
                  <a:lnTo>
                    <a:pt x="238648" y="76188"/>
                  </a:lnTo>
                  <a:lnTo>
                    <a:pt x="212026" y="36544"/>
                  </a:lnTo>
                  <a:lnTo>
                    <a:pt x="172545" y="9806"/>
                  </a:lnTo>
                  <a:lnTo>
                    <a:pt x="124205" y="0"/>
                  </a:lnTo>
                </a:path>
              </a:pathLst>
            </a:custGeom>
            <a:ln w="25400">
              <a:solidFill>
                <a:srgbClr val="6F89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788535" y="6248527"/>
              <a:ext cx="309880" cy="309880"/>
            </a:xfrm>
            <a:custGeom>
              <a:avLst/>
              <a:gdLst/>
              <a:ahLst/>
              <a:cxnLst/>
              <a:rect l="l" t="t" r="r" b="b"/>
              <a:pathLst>
                <a:path w="309879" h="309879">
                  <a:moveTo>
                    <a:pt x="154939" y="0"/>
                  </a:moveTo>
                  <a:lnTo>
                    <a:pt x="105956" y="7895"/>
                  </a:lnTo>
                  <a:lnTo>
                    <a:pt x="63422" y="29878"/>
                  </a:lnTo>
                  <a:lnTo>
                    <a:pt x="29886" y="63395"/>
                  </a:lnTo>
                  <a:lnTo>
                    <a:pt x="7896" y="105891"/>
                  </a:lnTo>
                  <a:lnTo>
                    <a:pt x="0" y="154813"/>
                  </a:lnTo>
                  <a:lnTo>
                    <a:pt x="7896" y="203733"/>
                  </a:lnTo>
                  <a:lnTo>
                    <a:pt x="29886" y="246226"/>
                  </a:lnTo>
                  <a:lnTo>
                    <a:pt x="63422" y="279739"/>
                  </a:lnTo>
                  <a:lnTo>
                    <a:pt x="105956" y="301719"/>
                  </a:lnTo>
                  <a:lnTo>
                    <a:pt x="154939" y="309613"/>
                  </a:lnTo>
                  <a:lnTo>
                    <a:pt x="203923" y="301719"/>
                  </a:lnTo>
                  <a:lnTo>
                    <a:pt x="246457" y="279739"/>
                  </a:lnTo>
                  <a:lnTo>
                    <a:pt x="279993" y="246226"/>
                  </a:lnTo>
                  <a:lnTo>
                    <a:pt x="301983" y="203733"/>
                  </a:lnTo>
                  <a:lnTo>
                    <a:pt x="309879" y="154813"/>
                  </a:lnTo>
                  <a:lnTo>
                    <a:pt x="301983" y="105891"/>
                  </a:lnTo>
                  <a:lnTo>
                    <a:pt x="279993" y="63395"/>
                  </a:lnTo>
                  <a:lnTo>
                    <a:pt x="246457" y="29878"/>
                  </a:lnTo>
                  <a:lnTo>
                    <a:pt x="203923" y="7895"/>
                  </a:lnTo>
                  <a:lnTo>
                    <a:pt x="154939" y="0"/>
                  </a:lnTo>
                </a:path>
              </a:pathLst>
            </a:custGeom>
            <a:ln w="25400">
              <a:solidFill>
                <a:srgbClr val="6F89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450850" y="450850"/>
            <a:ext cx="2298700" cy="6870700"/>
            <a:chOff x="450850" y="450850"/>
            <a:chExt cx="2298700" cy="6870700"/>
          </a:xfrm>
        </p:grpSpPr>
        <p:sp>
          <p:nvSpPr>
            <p:cNvPr id="25" name="object 25"/>
            <p:cNvSpPr/>
            <p:nvPr/>
          </p:nvSpPr>
          <p:spPr>
            <a:xfrm>
              <a:off x="1402080" y="5924550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80" h="411479">
                  <a:moveTo>
                    <a:pt x="205739" y="0"/>
                  </a:moveTo>
                  <a:lnTo>
                    <a:pt x="158553" y="5431"/>
                  </a:lnTo>
                  <a:lnTo>
                    <a:pt x="115244" y="20905"/>
                  </a:lnTo>
                  <a:lnTo>
                    <a:pt x="77044" y="45186"/>
                  </a:lnTo>
                  <a:lnTo>
                    <a:pt x="45186" y="77044"/>
                  </a:lnTo>
                  <a:lnTo>
                    <a:pt x="20905" y="115244"/>
                  </a:lnTo>
                  <a:lnTo>
                    <a:pt x="5431" y="158553"/>
                  </a:lnTo>
                  <a:lnTo>
                    <a:pt x="0" y="205739"/>
                  </a:lnTo>
                  <a:lnTo>
                    <a:pt x="5431" y="252926"/>
                  </a:lnTo>
                  <a:lnTo>
                    <a:pt x="20905" y="296235"/>
                  </a:lnTo>
                  <a:lnTo>
                    <a:pt x="45186" y="334435"/>
                  </a:lnTo>
                  <a:lnTo>
                    <a:pt x="77044" y="366293"/>
                  </a:lnTo>
                  <a:lnTo>
                    <a:pt x="115244" y="390574"/>
                  </a:lnTo>
                  <a:lnTo>
                    <a:pt x="158553" y="406048"/>
                  </a:lnTo>
                  <a:lnTo>
                    <a:pt x="205739" y="411480"/>
                  </a:lnTo>
                  <a:lnTo>
                    <a:pt x="252926" y="406048"/>
                  </a:lnTo>
                  <a:lnTo>
                    <a:pt x="296235" y="390574"/>
                  </a:lnTo>
                  <a:lnTo>
                    <a:pt x="334435" y="366293"/>
                  </a:lnTo>
                  <a:lnTo>
                    <a:pt x="366293" y="334435"/>
                  </a:lnTo>
                  <a:lnTo>
                    <a:pt x="390574" y="296235"/>
                  </a:lnTo>
                  <a:lnTo>
                    <a:pt x="406048" y="252926"/>
                  </a:lnTo>
                  <a:lnTo>
                    <a:pt x="411480" y="205739"/>
                  </a:lnTo>
                  <a:lnTo>
                    <a:pt x="406048" y="158553"/>
                  </a:lnTo>
                  <a:lnTo>
                    <a:pt x="390574" y="115244"/>
                  </a:lnTo>
                  <a:lnTo>
                    <a:pt x="366293" y="77044"/>
                  </a:lnTo>
                  <a:lnTo>
                    <a:pt x="334435" y="45186"/>
                  </a:lnTo>
                  <a:lnTo>
                    <a:pt x="296235" y="20905"/>
                  </a:lnTo>
                  <a:lnTo>
                    <a:pt x="252926" y="5431"/>
                  </a:lnTo>
                  <a:lnTo>
                    <a:pt x="2057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402080" y="5924550"/>
              <a:ext cx="411480" cy="411480"/>
            </a:xfrm>
            <a:custGeom>
              <a:avLst/>
              <a:gdLst/>
              <a:ahLst/>
              <a:cxnLst/>
              <a:rect l="l" t="t" r="r" b="b"/>
              <a:pathLst>
                <a:path w="411480" h="411479">
                  <a:moveTo>
                    <a:pt x="205739" y="0"/>
                  </a:moveTo>
                  <a:lnTo>
                    <a:pt x="158553" y="5431"/>
                  </a:lnTo>
                  <a:lnTo>
                    <a:pt x="115244" y="20905"/>
                  </a:lnTo>
                  <a:lnTo>
                    <a:pt x="77044" y="45186"/>
                  </a:lnTo>
                  <a:lnTo>
                    <a:pt x="45186" y="77044"/>
                  </a:lnTo>
                  <a:lnTo>
                    <a:pt x="20905" y="115244"/>
                  </a:lnTo>
                  <a:lnTo>
                    <a:pt x="5431" y="158553"/>
                  </a:lnTo>
                  <a:lnTo>
                    <a:pt x="0" y="205739"/>
                  </a:lnTo>
                  <a:lnTo>
                    <a:pt x="5431" y="252926"/>
                  </a:lnTo>
                  <a:lnTo>
                    <a:pt x="20905" y="296235"/>
                  </a:lnTo>
                  <a:lnTo>
                    <a:pt x="45186" y="334435"/>
                  </a:lnTo>
                  <a:lnTo>
                    <a:pt x="77044" y="366293"/>
                  </a:lnTo>
                  <a:lnTo>
                    <a:pt x="115244" y="390574"/>
                  </a:lnTo>
                  <a:lnTo>
                    <a:pt x="158553" y="406048"/>
                  </a:lnTo>
                  <a:lnTo>
                    <a:pt x="205739" y="411480"/>
                  </a:lnTo>
                  <a:lnTo>
                    <a:pt x="252926" y="406048"/>
                  </a:lnTo>
                  <a:lnTo>
                    <a:pt x="296235" y="390574"/>
                  </a:lnTo>
                  <a:lnTo>
                    <a:pt x="334435" y="366293"/>
                  </a:lnTo>
                  <a:lnTo>
                    <a:pt x="366293" y="334435"/>
                  </a:lnTo>
                  <a:lnTo>
                    <a:pt x="390574" y="296235"/>
                  </a:lnTo>
                  <a:lnTo>
                    <a:pt x="406048" y="252926"/>
                  </a:lnTo>
                  <a:lnTo>
                    <a:pt x="411480" y="205739"/>
                  </a:lnTo>
                  <a:lnTo>
                    <a:pt x="406048" y="158553"/>
                  </a:lnTo>
                  <a:lnTo>
                    <a:pt x="390574" y="115244"/>
                  </a:lnTo>
                  <a:lnTo>
                    <a:pt x="366293" y="77044"/>
                  </a:lnTo>
                  <a:lnTo>
                    <a:pt x="334435" y="45186"/>
                  </a:lnTo>
                  <a:lnTo>
                    <a:pt x="296235" y="20905"/>
                  </a:lnTo>
                  <a:lnTo>
                    <a:pt x="252926" y="5431"/>
                  </a:lnTo>
                  <a:lnTo>
                    <a:pt x="205739" y="0"/>
                  </a:lnTo>
                </a:path>
              </a:pathLst>
            </a:custGeom>
            <a:ln w="50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483613" y="6005576"/>
              <a:ext cx="248920" cy="249554"/>
            </a:xfrm>
            <a:custGeom>
              <a:avLst/>
              <a:gdLst/>
              <a:ahLst/>
              <a:cxnLst/>
              <a:rect l="l" t="t" r="r" b="b"/>
              <a:pathLst>
                <a:path w="248919" h="249554">
                  <a:moveTo>
                    <a:pt x="124206" y="0"/>
                  </a:moveTo>
                  <a:lnTo>
                    <a:pt x="75866" y="9806"/>
                  </a:lnTo>
                  <a:lnTo>
                    <a:pt x="36385" y="36544"/>
                  </a:lnTo>
                  <a:lnTo>
                    <a:pt x="9763" y="76188"/>
                  </a:lnTo>
                  <a:lnTo>
                    <a:pt x="0" y="124713"/>
                  </a:lnTo>
                  <a:lnTo>
                    <a:pt x="9763" y="173239"/>
                  </a:lnTo>
                  <a:lnTo>
                    <a:pt x="36385" y="212883"/>
                  </a:lnTo>
                  <a:lnTo>
                    <a:pt x="75866" y="239621"/>
                  </a:lnTo>
                  <a:lnTo>
                    <a:pt x="124206" y="249428"/>
                  </a:lnTo>
                  <a:lnTo>
                    <a:pt x="172545" y="239621"/>
                  </a:lnTo>
                  <a:lnTo>
                    <a:pt x="212026" y="212883"/>
                  </a:lnTo>
                  <a:lnTo>
                    <a:pt x="238648" y="173239"/>
                  </a:lnTo>
                  <a:lnTo>
                    <a:pt x="248412" y="124713"/>
                  </a:lnTo>
                  <a:lnTo>
                    <a:pt x="238648" y="76188"/>
                  </a:lnTo>
                  <a:lnTo>
                    <a:pt x="212026" y="36544"/>
                  </a:lnTo>
                  <a:lnTo>
                    <a:pt x="172545" y="9806"/>
                  </a:lnTo>
                  <a:lnTo>
                    <a:pt x="124206" y="0"/>
                  </a:lnTo>
                </a:path>
              </a:pathLst>
            </a:custGeom>
            <a:ln w="25400">
              <a:solidFill>
                <a:srgbClr val="6F89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452880" y="5975477"/>
              <a:ext cx="309880" cy="309880"/>
            </a:xfrm>
            <a:custGeom>
              <a:avLst/>
              <a:gdLst/>
              <a:ahLst/>
              <a:cxnLst/>
              <a:rect l="l" t="t" r="r" b="b"/>
              <a:pathLst>
                <a:path w="309880" h="309879">
                  <a:moveTo>
                    <a:pt x="154939" y="0"/>
                  </a:moveTo>
                  <a:lnTo>
                    <a:pt x="105956" y="7895"/>
                  </a:lnTo>
                  <a:lnTo>
                    <a:pt x="63422" y="29878"/>
                  </a:lnTo>
                  <a:lnTo>
                    <a:pt x="29886" y="63395"/>
                  </a:lnTo>
                  <a:lnTo>
                    <a:pt x="7896" y="105891"/>
                  </a:lnTo>
                  <a:lnTo>
                    <a:pt x="0" y="154812"/>
                  </a:lnTo>
                  <a:lnTo>
                    <a:pt x="7896" y="203734"/>
                  </a:lnTo>
                  <a:lnTo>
                    <a:pt x="29886" y="246230"/>
                  </a:lnTo>
                  <a:lnTo>
                    <a:pt x="63422" y="279747"/>
                  </a:lnTo>
                  <a:lnTo>
                    <a:pt x="105956" y="301730"/>
                  </a:lnTo>
                  <a:lnTo>
                    <a:pt x="154939" y="309626"/>
                  </a:lnTo>
                  <a:lnTo>
                    <a:pt x="203923" y="301730"/>
                  </a:lnTo>
                  <a:lnTo>
                    <a:pt x="246457" y="279747"/>
                  </a:lnTo>
                  <a:lnTo>
                    <a:pt x="279993" y="246230"/>
                  </a:lnTo>
                  <a:lnTo>
                    <a:pt x="301983" y="203734"/>
                  </a:lnTo>
                  <a:lnTo>
                    <a:pt x="309880" y="154812"/>
                  </a:lnTo>
                  <a:lnTo>
                    <a:pt x="301983" y="105891"/>
                  </a:lnTo>
                  <a:lnTo>
                    <a:pt x="279993" y="63395"/>
                  </a:lnTo>
                  <a:lnTo>
                    <a:pt x="246457" y="29878"/>
                  </a:lnTo>
                  <a:lnTo>
                    <a:pt x="203923" y="7895"/>
                  </a:lnTo>
                  <a:lnTo>
                    <a:pt x="154939" y="0"/>
                  </a:lnTo>
                </a:path>
              </a:pathLst>
            </a:custGeom>
            <a:ln w="25400">
              <a:solidFill>
                <a:srgbClr val="6F89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57200" y="457200"/>
              <a:ext cx="2286000" cy="6858000"/>
            </a:xfrm>
            <a:custGeom>
              <a:avLst/>
              <a:gdLst/>
              <a:ahLst/>
              <a:cxnLst/>
              <a:rect l="l" t="t" r="r" b="b"/>
              <a:pathLst>
                <a:path w="2286000" h="6858000">
                  <a:moveTo>
                    <a:pt x="0" y="6858000"/>
                  </a:moveTo>
                  <a:lnTo>
                    <a:pt x="2286000" y="6858000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8BACA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763390" y="484124"/>
            <a:ext cx="2367915" cy="165943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R="5080" indent="496570">
              <a:lnSpc>
                <a:spcPct val="102200"/>
              </a:lnSpc>
              <a:spcBef>
                <a:spcPts val="70"/>
              </a:spcBef>
            </a:pPr>
            <a:endParaRPr sz="1000" dirty="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60342" y="2032761"/>
            <a:ext cx="2374265" cy="76572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2545" marR="45720" algn="ctr">
              <a:lnSpc>
                <a:spcPct val="101600"/>
              </a:lnSpc>
              <a:spcBef>
                <a:spcPts val="75"/>
              </a:spcBef>
            </a:pPr>
            <a:r>
              <a:rPr lang="es-MX" sz="1000" spc="25" dirty="0" smtClean="0">
                <a:solidFill>
                  <a:srgbClr val="336600"/>
                </a:solidFill>
                <a:latin typeface="Lucida Sans Unicode"/>
                <a:cs typeface="Lucida Sans Unicode"/>
              </a:rPr>
              <a:t>Secretaría de Cultura del Estado de Tabasco</a:t>
            </a:r>
            <a:endParaRPr sz="1000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750" dirty="0">
              <a:latin typeface="Lucida Sans Unicode"/>
              <a:cs typeface="Lucida Sans Unicode"/>
            </a:endParaRPr>
          </a:p>
          <a:p>
            <a:pPr marR="5080" algn="ctr">
              <a:lnSpc>
                <a:spcPct val="102000"/>
              </a:lnSpc>
            </a:pP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spc="-6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invitamos</a:t>
            </a:r>
            <a:r>
              <a:rPr sz="1000" spc="-6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ponerse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contacto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nosotros</a:t>
            </a:r>
            <a:endParaRPr sz="1000" dirty="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98671" y="3348354"/>
            <a:ext cx="16986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5"/>
              </a:spcBef>
            </a:pPr>
            <a:r>
              <a:rPr lang="es-MX" sz="1000" spc="-65" dirty="0" smtClean="0">
                <a:solidFill>
                  <a:srgbClr val="336600"/>
                </a:solidFill>
                <a:latin typeface="Lucida Sans Unicode"/>
                <a:cs typeface="Lucida Sans Unicode"/>
              </a:rPr>
              <a:t>9931871200/9931776841</a:t>
            </a:r>
            <a:endParaRPr sz="1000" dirty="0">
              <a:latin typeface="Lucida Sans Unicode"/>
              <a:cs typeface="Lucida Sans Unicode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15207" y="4202048"/>
            <a:ext cx="2270760" cy="16568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7505" marR="5080" indent="-358140" algn="ctr">
              <a:lnSpc>
                <a:spcPct val="101000"/>
              </a:lnSpc>
              <a:spcBef>
                <a:spcPts val="80"/>
              </a:spcBef>
            </a:pPr>
            <a:r>
              <a:rPr sz="1000" u="sng" spc="-15" dirty="0" smtClean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http://</a:t>
            </a:r>
            <a:r>
              <a:rPr lang="es-MX" sz="1000" u="sng" spc="-15" dirty="0" err="1" smtClean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culturatabasco</a:t>
            </a:r>
            <a:r>
              <a:rPr sz="1000" u="sng" spc="-15" dirty="0" smtClean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.gob.mx</a:t>
            </a:r>
            <a:endParaRPr sz="1000" dirty="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744211" y="5079498"/>
            <a:ext cx="396240" cy="6350"/>
          </a:xfrm>
          <a:custGeom>
            <a:avLst/>
            <a:gdLst/>
            <a:ahLst/>
            <a:cxnLst/>
            <a:rect l="l" t="t" r="r" b="b"/>
            <a:pathLst>
              <a:path w="396239" h="6350">
                <a:moveTo>
                  <a:pt x="396239" y="0"/>
                </a:moveTo>
                <a:lnTo>
                  <a:pt x="0" y="0"/>
                </a:lnTo>
                <a:lnTo>
                  <a:pt x="0" y="6089"/>
                </a:lnTo>
                <a:lnTo>
                  <a:pt x="396239" y="6089"/>
                </a:lnTo>
                <a:lnTo>
                  <a:pt x="396239" y="0"/>
                </a:lnTo>
                <a:close/>
              </a:path>
            </a:pathLst>
          </a:custGeom>
          <a:solidFill>
            <a:srgbClr val="FC8B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780154" y="5772150"/>
            <a:ext cx="2334895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s-MX" sz="1000" spc="100" dirty="0" smtClean="0">
                <a:solidFill>
                  <a:srgbClr val="336600"/>
                </a:solidFill>
                <a:latin typeface="Lucida Sans Unicode"/>
                <a:cs typeface="Lucida Sans Unicode"/>
              </a:rPr>
              <a:t>Andrés Sánchez Magallanes 1124 Col. Centro, Villahermosa, Tabasco</a:t>
            </a:r>
            <a:endParaRPr sz="1000" dirty="0">
              <a:latin typeface="Lucida Sans Unicode"/>
              <a:cs typeface="Lucida Sans Unicode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714750" y="3063494"/>
            <a:ext cx="2477770" cy="4274820"/>
            <a:chOff x="3714750" y="3063494"/>
            <a:chExt cx="2477770" cy="4274820"/>
          </a:xfrm>
        </p:grpSpPr>
        <p:pic>
          <p:nvPicPr>
            <p:cNvPr id="39" name="object 3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5425" y="3063494"/>
              <a:ext cx="284225" cy="219075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56911" y="3765804"/>
              <a:ext cx="371475" cy="226060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93614" y="4718304"/>
              <a:ext cx="299085" cy="314325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31841" y="5406008"/>
              <a:ext cx="261620" cy="340994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3714750" y="6972300"/>
              <a:ext cx="2477770" cy="365760"/>
            </a:xfrm>
            <a:custGeom>
              <a:avLst/>
              <a:gdLst/>
              <a:ahLst/>
              <a:cxnLst/>
              <a:rect l="l" t="t" r="r" b="b"/>
              <a:pathLst>
                <a:path w="2477770" h="365759">
                  <a:moveTo>
                    <a:pt x="2477770" y="0"/>
                  </a:moveTo>
                  <a:lnTo>
                    <a:pt x="0" y="0"/>
                  </a:lnTo>
                  <a:lnTo>
                    <a:pt x="0" y="365759"/>
                  </a:lnTo>
                  <a:lnTo>
                    <a:pt x="2477770" y="365759"/>
                  </a:lnTo>
                  <a:lnTo>
                    <a:pt x="2477770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496823" y="688594"/>
            <a:ext cx="1862455" cy="8750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R="5080">
              <a:lnSpc>
                <a:spcPct val="101600"/>
              </a:lnSpc>
              <a:spcBef>
                <a:spcPts val="80"/>
              </a:spcBef>
            </a:pPr>
            <a:r>
              <a:rPr sz="1100" spc="110" dirty="0">
                <a:solidFill>
                  <a:srgbClr val="C00000"/>
                </a:solidFill>
                <a:latin typeface="Lucida Sans Unicode"/>
                <a:cs typeface="Lucida Sans Unicode"/>
              </a:rPr>
              <a:t>¿QUÉ </a:t>
            </a:r>
            <a:r>
              <a:rPr sz="1100" spc="55" dirty="0">
                <a:solidFill>
                  <a:srgbClr val="C00000"/>
                </a:solidFill>
                <a:latin typeface="Lucida Sans Unicode"/>
                <a:cs typeface="Lucida Sans Unicode"/>
              </a:rPr>
              <a:t>DOCUMENTOS </a:t>
            </a:r>
            <a:r>
              <a:rPr sz="1100" spc="6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NORMATIVOS </a:t>
            </a:r>
            <a:r>
              <a:rPr sz="1100" spc="130" dirty="0">
                <a:solidFill>
                  <a:srgbClr val="C00000"/>
                </a:solidFill>
                <a:latin typeface="Lucida Sans Unicode"/>
                <a:cs typeface="Lucida Sans Unicode"/>
              </a:rPr>
              <a:t>DEBE </a:t>
            </a:r>
            <a:r>
              <a:rPr sz="1100" spc="13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12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spc="7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1100" spc="-6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spc="8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spc="13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spc="30" dirty="0">
                <a:solidFill>
                  <a:srgbClr val="C00000"/>
                </a:solidFill>
                <a:latin typeface="Lucida Sans Unicode"/>
                <a:cs typeface="Lucida Sans Unicode"/>
              </a:rPr>
              <a:t>G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10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spc="-7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12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spc="6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spc="-7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12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spc="55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1100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1100" spc="140" dirty="0">
                <a:solidFill>
                  <a:srgbClr val="C00000"/>
                </a:solidFill>
                <a:latin typeface="Lucida Sans Unicode"/>
                <a:cs typeface="Lucida Sans Unicode"/>
              </a:rPr>
              <a:t>E</a:t>
            </a:r>
            <a:r>
              <a:rPr sz="1100" spc="-7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60" dirty="0">
                <a:solidFill>
                  <a:srgbClr val="C00000"/>
                </a:solidFill>
                <a:latin typeface="Lucida Sans Unicode"/>
                <a:cs typeface="Lucida Sans Unicode"/>
              </a:rPr>
              <a:t>D</a:t>
            </a:r>
            <a:r>
              <a:rPr sz="1100" spc="100" dirty="0">
                <a:solidFill>
                  <a:srgbClr val="C00000"/>
                </a:solidFill>
                <a:latin typeface="Lucida Sans Unicode"/>
                <a:cs typeface="Lucida Sans Unicode"/>
              </a:rPr>
              <a:t>E  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1100" spc="4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spc="7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1100" spc="-7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spc="8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spc="4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spc="5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spc="9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Í</a:t>
            </a:r>
            <a:r>
              <a:rPr sz="1100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-8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75" dirty="0">
                <a:solidFill>
                  <a:srgbClr val="C00000"/>
                </a:solidFill>
                <a:latin typeface="Lucida Sans Unicode"/>
                <a:cs typeface="Lucida Sans Unicode"/>
              </a:rPr>
              <a:t>S</a:t>
            </a:r>
            <a:r>
              <a:rPr sz="1100" spc="5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11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1100" spc="1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6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spc="-70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50" dirty="0">
                <a:solidFill>
                  <a:srgbClr val="C00000"/>
                </a:solidFill>
                <a:latin typeface="Lucida Sans Unicode"/>
                <a:cs typeface="Lucida Sans Unicode"/>
              </a:rPr>
              <a:t>L  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1100" spc="4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spc="70" dirty="0">
                <a:solidFill>
                  <a:srgbClr val="C00000"/>
                </a:solidFill>
                <a:latin typeface="Lucida Sans Unicode"/>
                <a:cs typeface="Lucida Sans Unicode"/>
              </a:rPr>
              <a:t>N</a:t>
            </a:r>
            <a:r>
              <a:rPr sz="1100" spc="-75" dirty="0">
                <a:solidFill>
                  <a:srgbClr val="C00000"/>
                </a:solidFill>
                <a:latin typeface="Lucida Sans Unicode"/>
                <a:cs typeface="Lucida Sans Unicode"/>
              </a:rPr>
              <a:t>T</a:t>
            </a:r>
            <a:r>
              <a:rPr sz="1100" spc="80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spc="40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4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spc="50" dirty="0">
                <a:solidFill>
                  <a:srgbClr val="C00000"/>
                </a:solidFill>
                <a:latin typeface="Lucida Sans Unicode"/>
                <a:cs typeface="Lucida Sans Unicode"/>
              </a:rPr>
              <a:t>O</a:t>
            </a:r>
            <a:r>
              <a:rPr sz="1100" spc="105" dirty="0">
                <a:solidFill>
                  <a:srgbClr val="C00000"/>
                </a:solidFill>
                <a:latin typeface="Lucida Sans Unicode"/>
                <a:cs typeface="Lucida Sans Unicode"/>
              </a:rPr>
              <a:t>R</a:t>
            </a:r>
            <a:r>
              <a:rPr sz="1100" spc="-85" dirty="0">
                <a:solidFill>
                  <a:srgbClr val="C00000"/>
                </a:solidFill>
                <a:latin typeface="Lucida Sans Unicode"/>
                <a:cs typeface="Lucida Sans Unicode"/>
              </a:rPr>
              <a:t> </a:t>
            </a:r>
            <a:r>
              <a:rPr sz="1100" spc="65" dirty="0">
                <a:solidFill>
                  <a:srgbClr val="C00000"/>
                </a:solidFill>
                <a:latin typeface="Lucida Sans Unicode"/>
                <a:cs typeface="Lucida Sans Unicode"/>
              </a:rPr>
              <a:t>SO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C</a:t>
            </a:r>
            <a:r>
              <a:rPr sz="1100" spc="5" dirty="0">
                <a:solidFill>
                  <a:srgbClr val="C00000"/>
                </a:solidFill>
                <a:latin typeface="Lucida Sans Unicode"/>
                <a:cs typeface="Lucida Sans Unicode"/>
              </a:rPr>
              <a:t>I</a:t>
            </a:r>
            <a:r>
              <a:rPr sz="1100" spc="25" dirty="0">
                <a:solidFill>
                  <a:srgbClr val="C00000"/>
                </a:solidFill>
                <a:latin typeface="Lucida Sans Unicode"/>
                <a:cs typeface="Lucida Sans Unicode"/>
              </a:rPr>
              <a:t>A</a:t>
            </a:r>
            <a:r>
              <a:rPr sz="1100" spc="55" dirty="0">
                <a:solidFill>
                  <a:srgbClr val="C00000"/>
                </a:solidFill>
                <a:latin typeface="Lucida Sans Unicode"/>
                <a:cs typeface="Lucida Sans Unicode"/>
              </a:rPr>
              <a:t>L</a:t>
            </a:r>
            <a:r>
              <a:rPr sz="1100" spc="165" dirty="0">
                <a:solidFill>
                  <a:srgbClr val="C00000"/>
                </a:solidFill>
                <a:latin typeface="Lucida Sans Unicode"/>
                <a:cs typeface="Lucida Sans Unicode"/>
              </a:rPr>
              <a:t>?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6823" y="1833117"/>
            <a:ext cx="2084070" cy="24733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R="5080" algn="just">
              <a:lnSpc>
                <a:spcPct val="101899"/>
              </a:lnSpc>
              <a:spcBef>
                <a:spcPts val="80"/>
              </a:spcBef>
            </a:pPr>
            <a:r>
              <a:rPr sz="1050" spc="75" dirty="0">
                <a:solidFill>
                  <a:srgbClr val="336600"/>
                </a:solidFill>
                <a:latin typeface="Lucida Sans Unicode"/>
                <a:cs typeface="Lucida Sans Unicode"/>
              </a:rPr>
              <a:t>Se</a:t>
            </a:r>
            <a:r>
              <a:rPr sz="1050" spc="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deberán</a:t>
            </a: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proporcionar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como </a:t>
            </a: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mínimo </a:t>
            </a:r>
            <a:r>
              <a:rPr sz="1050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5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siguientes </a:t>
            </a:r>
            <a:r>
              <a:rPr sz="105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documentos:</a:t>
            </a:r>
            <a:endParaRPr sz="105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Lucida Sans Unicode"/>
              <a:cs typeface="Lucida Sans Unicode"/>
            </a:endParaRPr>
          </a:p>
          <a:p>
            <a:pPr marR="7620" algn="just">
              <a:lnSpc>
                <a:spcPct val="101899"/>
              </a:lnSpc>
              <a:buChar char="◆"/>
              <a:tabLst>
                <a:tab pos="195580" algn="l"/>
              </a:tabLst>
            </a:pP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Proyecto</a:t>
            </a:r>
            <a:r>
              <a:rPr sz="105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cultural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2022</a:t>
            </a:r>
            <a:r>
              <a:rPr sz="1050" spc="-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50" spc="-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dirty="0">
                <a:solidFill>
                  <a:srgbClr val="336600"/>
                </a:solidFill>
                <a:latin typeface="Lucida Sans Unicode"/>
                <a:cs typeface="Lucida Sans Unicode"/>
              </a:rPr>
              <a:t>vigilar.</a:t>
            </a:r>
            <a:endParaRPr sz="1050">
              <a:latin typeface="Lucida Sans Unicode"/>
              <a:cs typeface="Lucida Sans Unicode"/>
            </a:endParaRPr>
          </a:p>
          <a:p>
            <a:pPr marR="5080" algn="just">
              <a:lnSpc>
                <a:spcPts val="1280"/>
              </a:lnSpc>
              <a:spcBef>
                <a:spcPts val="40"/>
              </a:spcBef>
              <a:buChar char="◆"/>
              <a:tabLst>
                <a:tab pos="241300" algn="l"/>
              </a:tabLst>
            </a:pP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Documentos</a:t>
            </a:r>
            <a:r>
              <a:rPr sz="105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Normativos </a:t>
            </a:r>
            <a:r>
              <a:rPr sz="1050" spc="-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AIEC</a:t>
            </a:r>
            <a:endParaRPr sz="1050">
              <a:latin typeface="Lucida Sans Unicode"/>
              <a:cs typeface="Lucida Sans Unicode"/>
            </a:endParaRPr>
          </a:p>
          <a:p>
            <a:pPr marR="7620" algn="just">
              <a:lnSpc>
                <a:spcPts val="1270"/>
              </a:lnSpc>
              <a:spcBef>
                <a:spcPts val="15"/>
              </a:spcBef>
              <a:buChar char="◆"/>
              <a:tabLst>
                <a:tab pos="201295" algn="l"/>
              </a:tabLst>
            </a:pPr>
            <a:r>
              <a:rPr sz="1050" spc="65" dirty="0">
                <a:solidFill>
                  <a:srgbClr val="336600"/>
                </a:solidFill>
                <a:latin typeface="Lucida Sans Unicode"/>
                <a:cs typeface="Lucida Sans Unicode"/>
              </a:rPr>
              <a:t>Esquema </a:t>
            </a:r>
            <a:r>
              <a:rPr sz="105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y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Guía </a:t>
            </a:r>
            <a:r>
              <a:rPr sz="105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Operativa </a:t>
            </a:r>
            <a:r>
              <a:rPr sz="1050" spc="-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5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</a:t>
            </a:r>
            <a:r>
              <a:rPr sz="105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Social.</a:t>
            </a:r>
            <a:endParaRPr sz="1050">
              <a:latin typeface="Lucida Sans Unicode"/>
              <a:cs typeface="Lucida Sans Unicode"/>
            </a:endParaRPr>
          </a:p>
          <a:p>
            <a:pPr marL="260350" indent="-260985" algn="just">
              <a:lnSpc>
                <a:spcPts val="1240"/>
              </a:lnSpc>
              <a:buChar char="◆"/>
              <a:tabLst>
                <a:tab pos="260985" algn="l"/>
              </a:tabLst>
            </a:pPr>
            <a:r>
              <a:rPr sz="1050" dirty="0">
                <a:solidFill>
                  <a:srgbClr val="336600"/>
                </a:solidFill>
                <a:latin typeface="Lucida Sans Unicode"/>
                <a:cs typeface="Lucida Sans Unicode"/>
              </a:rPr>
              <a:t>Anexos:</a:t>
            </a:r>
            <a:endParaRPr sz="1050">
              <a:latin typeface="Lucida Sans Unicode"/>
              <a:cs typeface="Lucida Sans Unicode"/>
            </a:endParaRPr>
          </a:p>
          <a:p>
            <a:pPr marL="228600" marR="6350" indent="-228600" algn="just">
              <a:lnSpc>
                <a:spcPct val="101400"/>
              </a:lnSpc>
              <a:spcBef>
                <a:spcPts val="45"/>
              </a:spcBef>
            </a:pPr>
            <a:r>
              <a:rPr sz="1050" spc="5" dirty="0">
                <a:solidFill>
                  <a:srgbClr val="336600"/>
                </a:solidFill>
                <a:latin typeface="Symbol"/>
                <a:cs typeface="Symbol"/>
              </a:rPr>
              <a:t></a:t>
            </a:r>
            <a:r>
              <a:rPr sz="1050" spc="10" dirty="0">
                <a:solidFill>
                  <a:srgbClr val="336600"/>
                </a:solidFill>
                <a:latin typeface="Times New Roman"/>
                <a:cs typeface="Times New Roman"/>
              </a:rPr>
              <a:t> 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Acta</a:t>
            </a: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50" spc="6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Registro</a:t>
            </a:r>
            <a:r>
              <a:rPr sz="1050" spc="39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del </a:t>
            </a:r>
            <a:r>
              <a:rPr sz="105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</a:t>
            </a: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de</a:t>
            </a:r>
            <a:r>
              <a:rPr sz="105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 </a:t>
            </a:r>
            <a:r>
              <a:rPr sz="1050" spc="-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</a:t>
            </a:r>
            <a:r>
              <a:rPr sz="105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(Anexo</a:t>
            </a:r>
            <a:r>
              <a:rPr sz="105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-15" dirty="0">
                <a:solidFill>
                  <a:srgbClr val="336600"/>
                </a:solidFill>
                <a:latin typeface="Lucida Sans Unicode"/>
                <a:cs typeface="Lucida Sans Unicode"/>
              </a:rPr>
              <a:t>II).</a:t>
            </a:r>
            <a:endParaRPr sz="1050">
              <a:latin typeface="Lucida Sans Unicode"/>
              <a:cs typeface="Lucida Sans Unicode"/>
            </a:endParaRPr>
          </a:p>
          <a:p>
            <a:pPr algn="just">
              <a:lnSpc>
                <a:spcPct val="100000"/>
              </a:lnSpc>
              <a:spcBef>
                <a:spcPts val="60"/>
              </a:spcBef>
            </a:pPr>
            <a:r>
              <a:rPr sz="1050" spc="5" dirty="0">
                <a:solidFill>
                  <a:srgbClr val="336600"/>
                </a:solidFill>
                <a:latin typeface="Symbol"/>
                <a:cs typeface="Symbol"/>
              </a:rPr>
              <a:t></a:t>
            </a:r>
            <a:r>
              <a:rPr sz="1050" spc="5" dirty="0">
                <a:solidFill>
                  <a:srgbClr val="336600"/>
                </a:solidFill>
                <a:latin typeface="Times New Roman"/>
                <a:cs typeface="Times New Roman"/>
              </a:rPr>
              <a:t> </a:t>
            </a:r>
            <a:r>
              <a:rPr sz="1050" spc="210" dirty="0">
                <a:solidFill>
                  <a:srgbClr val="336600"/>
                </a:solidFill>
                <a:latin typeface="Times New Roman"/>
                <a:cs typeface="Times New Roman"/>
              </a:rPr>
              <a:t> 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Acta </a:t>
            </a:r>
            <a:r>
              <a:rPr sz="1050" spc="1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50" spc="7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Sustitución   </a:t>
            </a:r>
            <a:r>
              <a:rPr sz="1050" spc="17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endParaRPr sz="1050">
              <a:latin typeface="Lucida Sans Unicode"/>
              <a:cs typeface="Lucida Sans Unicode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6823" y="4282821"/>
            <a:ext cx="2081530" cy="13341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28600" marR="5080" algn="just">
              <a:lnSpc>
                <a:spcPct val="101400"/>
              </a:lnSpc>
              <a:spcBef>
                <a:spcPts val="85"/>
              </a:spcBef>
            </a:pP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Integrante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 </a:t>
            </a:r>
            <a:r>
              <a:rPr sz="105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 </a:t>
            </a:r>
            <a:r>
              <a:rPr sz="105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5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</a:t>
            </a:r>
            <a:r>
              <a:rPr sz="105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</a:t>
            </a:r>
            <a:r>
              <a:rPr sz="105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(Anexo </a:t>
            </a:r>
            <a:r>
              <a:rPr sz="1050" spc="-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III).</a:t>
            </a:r>
            <a:endParaRPr sz="1050">
              <a:latin typeface="Lucida Sans Unicode"/>
              <a:cs typeface="Lucida Sans Unicode"/>
            </a:endParaRPr>
          </a:p>
          <a:p>
            <a:pPr marL="228600" marR="5080" indent="-228600" algn="just">
              <a:lnSpc>
                <a:spcPct val="101899"/>
              </a:lnSpc>
              <a:spcBef>
                <a:spcPts val="40"/>
              </a:spcBef>
            </a:pPr>
            <a:r>
              <a:rPr sz="1050" spc="5" dirty="0">
                <a:solidFill>
                  <a:srgbClr val="336600"/>
                </a:solidFill>
                <a:latin typeface="Symbol"/>
                <a:cs typeface="Symbol"/>
              </a:rPr>
              <a:t></a:t>
            </a:r>
            <a:r>
              <a:rPr sz="1050" spc="10" dirty="0">
                <a:solidFill>
                  <a:srgbClr val="336600"/>
                </a:solidFill>
                <a:latin typeface="Times New Roman"/>
                <a:cs typeface="Times New Roman"/>
              </a:rPr>
              <a:t> 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Minuta </a:t>
            </a:r>
            <a:r>
              <a:rPr sz="105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Reunión </a:t>
            </a:r>
            <a:r>
              <a:rPr sz="105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(Anexo </a:t>
            </a:r>
            <a:r>
              <a:rPr sz="1050" spc="-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dirty="0">
                <a:solidFill>
                  <a:srgbClr val="336600"/>
                </a:solidFill>
                <a:latin typeface="Lucida Sans Unicode"/>
                <a:cs typeface="Lucida Sans Unicode"/>
              </a:rPr>
              <a:t>IV).</a:t>
            </a:r>
            <a:endParaRPr sz="1050">
              <a:latin typeface="Lucida Sans Unicode"/>
              <a:cs typeface="Lucida Sans Unicode"/>
            </a:endParaRPr>
          </a:p>
          <a:p>
            <a:pPr marL="228600" marR="5080" indent="-228600" algn="just">
              <a:lnSpc>
                <a:spcPct val="101400"/>
              </a:lnSpc>
              <a:spcBef>
                <a:spcPts val="40"/>
              </a:spcBef>
            </a:pPr>
            <a:r>
              <a:rPr sz="1050" spc="5" dirty="0">
                <a:solidFill>
                  <a:srgbClr val="336600"/>
                </a:solidFill>
                <a:latin typeface="Symbol"/>
                <a:cs typeface="Symbol"/>
              </a:rPr>
              <a:t></a:t>
            </a:r>
            <a:r>
              <a:rPr sz="1050" spc="10" dirty="0">
                <a:solidFill>
                  <a:srgbClr val="336600"/>
                </a:solidFill>
                <a:latin typeface="Times New Roman"/>
                <a:cs typeface="Times New Roman"/>
              </a:rPr>
              <a:t> </a:t>
            </a:r>
            <a:r>
              <a:rPr sz="105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Informe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</a:t>
            </a:r>
            <a:r>
              <a:rPr sz="1050" spc="39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</a:t>
            </a:r>
            <a:r>
              <a:rPr sz="105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50" spc="6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</a:t>
            </a:r>
            <a:r>
              <a:rPr sz="105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</a:t>
            </a:r>
            <a:r>
              <a:rPr sz="105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(Anexo </a:t>
            </a:r>
            <a:r>
              <a:rPr sz="1050" spc="-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5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V).</a:t>
            </a:r>
            <a:endParaRPr sz="1050">
              <a:latin typeface="Lucida Sans Unicode"/>
              <a:cs typeface="Lucida Sans Unicode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086600" y="2979483"/>
            <a:ext cx="2506345" cy="939800"/>
          </a:xfrm>
          <a:prstGeom prst="rect">
            <a:avLst/>
          </a:prstGeom>
          <a:solidFill>
            <a:srgbClr val="B92234">
              <a:alpha val="94900"/>
            </a:srgbClr>
          </a:solidFill>
          <a:ln w="12700">
            <a:solidFill>
              <a:srgbClr val="5ECCF3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232410" marR="219075" indent="1270" algn="ctr">
              <a:lnSpc>
                <a:spcPct val="101400"/>
              </a:lnSpc>
            </a:pPr>
            <a:r>
              <a:rPr sz="1400" spc="80" dirty="0">
                <a:latin typeface="Lucida Sans Unicode"/>
                <a:cs typeface="Lucida Sans Unicode"/>
              </a:rPr>
              <a:t>DIFUSIÓN </a:t>
            </a:r>
            <a:r>
              <a:rPr sz="1400" spc="135" dirty="0">
                <a:latin typeface="Lucida Sans Unicode"/>
                <a:cs typeface="Lucida Sans Unicode"/>
              </a:rPr>
              <a:t>DE </a:t>
            </a:r>
            <a:r>
              <a:rPr sz="1400" spc="70" dirty="0">
                <a:latin typeface="Lucida Sans Unicode"/>
                <a:cs typeface="Lucida Sans Unicode"/>
              </a:rPr>
              <a:t>LAS </a:t>
            </a:r>
            <a:r>
              <a:rPr sz="1400" spc="75" dirty="0">
                <a:latin typeface="Lucida Sans Unicode"/>
                <a:cs typeface="Lucida Sans Unicode"/>
              </a:rPr>
              <a:t> </a:t>
            </a:r>
            <a:r>
              <a:rPr sz="1400" spc="45" dirty="0">
                <a:latin typeface="Lucida Sans Unicode"/>
                <a:cs typeface="Lucida Sans Unicode"/>
              </a:rPr>
              <a:t>ACTIVIDADES </a:t>
            </a:r>
            <a:r>
              <a:rPr sz="1400" spc="130" dirty="0">
                <a:latin typeface="Lucida Sans Unicode"/>
                <a:cs typeface="Lucida Sans Unicode"/>
              </a:rPr>
              <a:t>DE </a:t>
            </a:r>
            <a:r>
              <a:rPr sz="1400" spc="135" dirty="0">
                <a:latin typeface="Lucida Sans Unicode"/>
                <a:cs typeface="Lucida Sans Unicode"/>
              </a:rPr>
              <a:t> </a:t>
            </a:r>
            <a:r>
              <a:rPr sz="1400" dirty="0">
                <a:latin typeface="Lucida Sans Unicode"/>
                <a:cs typeface="Lucida Sans Unicode"/>
              </a:rPr>
              <a:t>C</a:t>
            </a:r>
            <a:r>
              <a:rPr sz="1400" spc="70" dirty="0">
                <a:latin typeface="Lucida Sans Unicode"/>
                <a:cs typeface="Lucida Sans Unicode"/>
              </a:rPr>
              <a:t>O</a:t>
            </a:r>
            <a:r>
              <a:rPr sz="1400" spc="80" dirty="0">
                <a:latin typeface="Lucida Sans Unicode"/>
                <a:cs typeface="Lucida Sans Unicode"/>
              </a:rPr>
              <a:t>N</a:t>
            </a:r>
            <a:r>
              <a:rPr sz="1400" spc="-85" dirty="0">
                <a:latin typeface="Lucida Sans Unicode"/>
                <a:cs typeface="Lucida Sans Unicode"/>
              </a:rPr>
              <a:t>T</a:t>
            </a:r>
            <a:r>
              <a:rPr sz="1400" spc="120" dirty="0">
                <a:latin typeface="Lucida Sans Unicode"/>
                <a:cs typeface="Lucida Sans Unicode"/>
              </a:rPr>
              <a:t>R</a:t>
            </a:r>
            <a:r>
              <a:rPr sz="1400" spc="40" dirty="0">
                <a:latin typeface="Lucida Sans Unicode"/>
                <a:cs typeface="Lucida Sans Unicode"/>
              </a:rPr>
              <a:t>AL</a:t>
            </a:r>
            <a:r>
              <a:rPr sz="1400" spc="60" dirty="0">
                <a:latin typeface="Lucida Sans Unicode"/>
                <a:cs typeface="Lucida Sans Unicode"/>
              </a:rPr>
              <a:t>O</a:t>
            </a:r>
            <a:r>
              <a:rPr sz="1400" spc="120" dirty="0">
                <a:latin typeface="Lucida Sans Unicode"/>
                <a:cs typeface="Lucida Sans Unicode"/>
              </a:rPr>
              <a:t>R</a:t>
            </a:r>
            <a:r>
              <a:rPr sz="1400" spc="45" dirty="0">
                <a:latin typeface="Lucida Sans Unicode"/>
                <a:cs typeface="Lucida Sans Unicode"/>
              </a:rPr>
              <a:t>ÍA</a:t>
            </a:r>
            <a:r>
              <a:rPr sz="1400" spc="-95" dirty="0">
                <a:latin typeface="Lucida Sans Unicode"/>
                <a:cs typeface="Lucida Sans Unicode"/>
              </a:rPr>
              <a:t> </a:t>
            </a:r>
            <a:r>
              <a:rPr sz="1400" spc="80" dirty="0">
                <a:latin typeface="Lucida Sans Unicode"/>
                <a:cs typeface="Lucida Sans Unicode"/>
              </a:rPr>
              <a:t>S</a:t>
            </a:r>
            <a:r>
              <a:rPr sz="1400" spc="70" dirty="0">
                <a:latin typeface="Lucida Sans Unicode"/>
                <a:cs typeface="Lucida Sans Unicode"/>
              </a:rPr>
              <a:t>O</a:t>
            </a:r>
            <a:r>
              <a:rPr sz="1400" spc="25" dirty="0">
                <a:latin typeface="Lucida Sans Unicode"/>
                <a:cs typeface="Lucida Sans Unicode"/>
              </a:rPr>
              <a:t>CI</a:t>
            </a:r>
            <a:r>
              <a:rPr sz="1400" spc="40" dirty="0">
                <a:latin typeface="Lucida Sans Unicode"/>
                <a:cs typeface="Lucida Sans Unicode"/>
              </a:rPr>
              <a:t>A</a:t>
            </a:r>
            <a:r>
              <a:rPr sz="1400" spc="85" dirty="0">
                <a:latin typeface="Lucida Sans Unicode"/>
                <a:cs typeface="Lucida Sans Unicode"/>
              </a:rPr>
              <a:t>L</a:t>
            </a:r>
            <a:endParaRPr sz="1400" dirty="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721100" y="6581343"/>
            <a:ext cx="2444750" cy="358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6525" marR="146050" algn="ctr">
              <a:lnSpc>
                <a:spcPct val="120800"/>
              </a:lnSpc>
              <a:spcBef>
                <a:spcPts val="105"/>
              </a:spcBef>
            </a:pPr>
            <a:r>
              <a:rPr sz="600" b="1" i="1" spc="-30" dirty="0">
                <a:latin typeface="Verdana"/>
                <a:cs typeface="Verdana"/>
              </a:rPr>
              <a:t>“Este </a:t>
            </a:r>
            <a:r>
              <a:rPr sz="600" b="1" i="1" spc="-15" dirty="0">
                <a:latin typeface="Verdana"/>
                <a:cs typeface="Verdana"/>
              </a:rPr>
              <a:t>programa </a:t>
            </a:r>
            <a:r>
              <a:rPr sz="600" b="1" i="1" spc="-35" dirty="0">
                <a:latin typeface="Verdana"/>
                <a:cs typeface="Verdana"/>
              </a:rPr>
              <a:t>es </a:t>
            </a:r>
            <a:r>
              <a:rPr sz="600" b="1" i="1" spc="-25" dirty="0">
                <a:latin typeface="Verdana"/>
                <a:cs typeface="Verdana"/>
              </a:rPr>
              <a:t>público, ajeno </a:t>
            </a:r>
            <a:r>
              <a:rPr sz="600" b="1" i="1" spc="10" dirty="0">
                <a:latin typeface="Verdana"/>
                <a:cs typeface="Verdana"/>
              </a:rPr>
              <a:t>a </a:t>
            </a:r>
            <a:r>
              <a:rPr sz="600" b="1" i="1" spc="-20" dirty="0">
                <a:latin typeface="Verdana"/>
                <a:cs typeface="Verdana"/>
              </a:rPr>
              <a:t>cualquier partido </a:t>
            </a:r>
            <a:r>
              <a:rPr sz="600" b="1" i="1" spc="-15" dirty="0">
                <a:latin typeface="Verdana"/>
                <a:cs typeface="Verdana"/>
              </a:rPr>
              <a:t> </a:t>
            </a:r>
            <a:r>
              <a:rPr sz="600" b="1" i="1" spc="-5" dirty="0">
                <a:latin typeface="Verdana"/>
                <a:cs typeface="Verdana"/>
              </a:rPr>
              <a:t>p</a:t>
            </a:r>
            <a:r>
              <a:rPr sz="600" b="1" i="1" spc="-20" dirty="0">
                <a:latin typeface="Verdana"/>
                <a:cs typeface="Verdana"/>
              </a:rPr>
              <a:t>o</a:t>
            </a:r>
            <a:r>
              <a:rPr sz="600" b="1" i="1" spc="-25" dirty="0">
                <a:latin typeface="Verdana"/>
                <a:cs typeface="Verdana"/>
              </a:rPr>
              <a:t>lít</a:t>
            </a:r>
            <a:r>
              <a:rPr sz="600" b="1" i="1" spc="-10" dirty="0">
                <a:latin typeface="Verdana"/>
                <a:cs typeface="Verdana"/>
              </a:rPr>
              <a:t>i</a:t>
            </a:r>
            <a:r>
              <a:rPr sz="600" b="1" i="1" spc="-25" dirty="0">
                <a:latin typeface="Verdana"/>
                <a:cs typeface="Verdana"/>
              </a:rPr>
              <a:t>c</a:t>
            </a:r>
            <a:r>
              <a:rPr sz="600" b="1" i="1" spc="-20" dirty="0">
                <a:latin typeface="Verdana"/>
                <a:cs typeface="Verdana"/>
              </a:rPr>
              <a:t>o</a:t>
            </a:r>
            <a:r>
              <a:rPr sz="600" b="1" i="1" spc="-60" dirty="0">
                <a:latin typeface="Verdana"/>
                <a:cs typeface="Verdana"/>
              </a:rPr>
              <a:t>.</a:t>
            </a:r>
            <a:r>
              <a:rPr sz="600" b="1" i="1" spc="-40" dirty="0">
                <a:latin typeface="Verdana"/>
                <a:cs typeface="Verdana"/>
              </a:rPr>
              <a:t> </a:t>
            </a:r>
            <a:r>
              <a:rPr sz="600" b="1" i="1" spc="-10" dirty="0">
                <a:latin typeface="Verdana"/>
                <a:cs typeface="Verdana"/>
              </a:rPr>
              <a:t>Q</a:t>
            </a:r>
            <a:r>
              <a:rPr sz="600" b="1" i="1" spc="-25" dirty="0">
                <a:latin typeface="Verdana"/>
                <a:cs typeface="Verdana"/>
              </a:rPr>
              <a:t>u</a:t>
            </a:r>
            <a:r>
              <a:rPr sz="600" b="1" i="1" spc="-30" dirty="0">
                <a:latin typeface="Verdana"/>
                <a:cs typeface="Verdana"/>
              </a:rPr>
              <a:t>e</a:t>
            </a:r>
            <a:r>
              <a:rPr sz="600" b="1" i="1" spc="-5" dirty="0">
                <a:latin typeface="Verdana"/>
                <a:cs typeface="Verdana"/>
              </a:rPr>
              <a:t>d</a:t>
            </a:r>
            <a:r>
              <a:rPr sz="600" b="1" i="1" spc="10" dirty="0">
                <a:latin typeface="Verdana"/>
                <a:cs typeface="Verdana"/>
              </a:rPr>
              <a:t>a</a:t>
            </a:r>
            <a:r>
              <a:rPr sz="600" b="1" i="1" spc="-30" dirty="0">
                <a:latin typeface="Verdana"/>
                <a:cs typeface="Verdana"/>
              </a:rPr>
              <a:t> </a:t>
            </a:r>
            <a:r>
              <a:rPr sz="600" b="1" i="1" spc="-10" dirty="0">
                <a:latin typeface="Verdana"/>
                <a:cs typeface="Verdana"/>
              </a:rPr>
              <a:t>p</a:t>
            </a:r>
            <a:r>
              <a:rPr sz="600" b="1" i="1" spc="-50" dirty="0">
                <a:latin typeface="Verdana"/>
                <a:cs typeface="Verdana"/>
              </a:rPr>
              <a:t>r</a:t>
            </a:r>
            <a:r>
              <a:rPr sz="600" b="1" i="1" spc="-20" dirty="0">
                <a:latin typeface="Verdana"/>
                <a:cs typeface="Verdana"/>
              </a:rPr>
              <a:t>o</a:t>
            </a:r>
            <a:r>
              <a:rPr sz="600" b="1" i="1" spc="-15" dirty="0">
                <a:latin typeface="Verdana"/>
                <a:cs typeface="Verdana"/>
              </a:rPr>
              <a:t>hi</a:t>
            </a:r>
            <a:r>
              <a:rPr sz="600" b="1" i="1" spc="-20" dirty="0">
                <a:latin typeface="Verdana"/>
                <a:cs typeface="Verdana"/>
              </a:rPr>
              <a:t>b</a:t>
            </a:r>
            <a:r>
              <a:rPr sz="600" b="1" i="1" spc="-45" dirty="0">
                <a:latin typeface="Verdana"/>
                <a:cs typeface="Verdana"/>
              </a:rPr>
              <a:t>i</a:t>
            </a:r>
            <a:r>
              <a:rPr sz="600" b="1" i="1" spc="-5" dirty="0">
                <a:latin typeface="Verdana"/>
                <a:cs typeface="Verdana"/>
              </a:rPr>
              <a:t>d</a:t>
            </a:r>
            <a:r>
              <a:rPr sz="600" b="1" i="1" spc="-20" dirty="0">
                <a:latin typeface="Verdana"/>
                <a:cs typeface="Verdana"/>
              </a:rPr>
              <a:t>o</a:t>
            </a:r>
            <a:r>
              <a:rPr sz="600" b="1" i="1" spc="-35" dirty="0">
                <a:latin typeface="Verdana"/>
                <a:cs typeface="Verdana"/>
              </a:rPr>
              <a:t> e</a:t>
            </a:r>
            <a:r>
              <a:rPr sz="600" b="1" i="1" spc="-25" dirty="0">
                <a:latin typeface="Verdana"/>
                <a:cs typeface="Verdana"/>
              </a:rPr>
              <a:t>l</a:t>
            </a:r>
            <a:r>
              <a:rPr sz="600" b="1" i="1" spc="-40" dirty="0">
                <a:latin typeface="Verdana"/>
                <a:cs typeface="Verdana"/>
              </a:rPr>
              <a:t> </a:t>
            </a:r>
            <a:r>
              <a:rPr sz="600" b="1" i="1" spc="-25" dirty="0">
                <a:latin typeface="Verdana"/>
                <a:cs typeface="Verdana"/>
              </a:rPr>
              <a:t>u</a:t>
            </a:r>
            <a:r>
              <a:rPr sz="600" b="1" i="1" spc="-40" dirty="0">
                <a:latin typeface="Verdana"/>
                <a:cs typeface="Verdana"/>
              </a:rPr>
              <a:t>s</a:t>
            </a:r>
            <a:r>
              <a:rPr sz="600" b="1" i="1" spc="-20" dirty="0">
                <a:latin typeface="Verdana"/>
                <a:cs typeface="Verdana"/>
              </a:rPr>
              <a:t>o</a:t>
            </a:r>
            <a:r>
              <a:rPr sz="600" b="1" i="1" spc="-35" dirty="0">
                <a:latin typeface="Verdana"/>
                <a:cs typeface="Verdana"/>
              </a:rPr>
              <a:t> </a:t>
            </a:r>
            <a:r>
              <a:rPr sz="600" b="1" i="1" spc="-20" dirty="0">
                <a:latin typeface="Verdana"/>
                <a:cs typeface="Verdana"/>
              </a:rPr>
              <a:t>p</a:t>
            </a:r>
            <a:r>
              <a:rPr sz="600" b="1" i="1" spc="15" dirty="0">
                <a:latin typeface="Verdana"/>
                <a:cs typeface="Verdana"/>
              </a:rPr>
              <a:t>a</a:t>
            </a:r>
            <a:r>
              <a:rPr sz="600" b="1" i="1" spc="-50" dirty="0">
                <a:latin typeface="Verdana"/>
                <a:cs typeface="Verdana"/>
              </a:rPr>
              <a:t>r</a:t>
            </a:r>
            <a:r>
              <a:rPr sz="600" b="1" i="1" spc="10" dirty="0">
                <a:latin typeface="Verdana"/>
                <a:cs typeface="Verdana"/>
              </a:rPr>
              <a:t>a</a:t>
            </a:r>
            <a:r>
              <a:rPr sz="600" b="1" i="1" spc="-30" dirty="0">
                <a:latin typeface="Verdana"/>
                <a:cs typeface="Verdana"/>
              </a:rPr>
              <a:t> </a:t>
            </a:r>
            <a:r>
              <a:rPr sz="600" b="1" i="1" dirty="0">
                <a:latin typeface="Verdana"/>
                <a:cs typeface="Verdana"/>
              </a:rPr>
              <a:t>f</a:t>
            </a:r>
            <a:r>
              <a:rPr sz="600" b="1" i="1" spc="-10" dirty="0">
                <a:latin typeface="Verdana"/>
                <a:cs typeface="Verdana"/>
              </a:rPr>
              <a:t>i</a:t>
            </a:r>
            <a:r>
              <a:rPr sz="600" b="1" i="1" spc="-15" dirty="0">
                <a:latin typeface="Verdana"/>
                <a:cs typeface="Verdana"/>
              </a:rPr>
              <a:t>n</a:t>
            </a:r>
            <a:r>
              <a:rPr sz="600" b="1" i="1" spc="-30" dirty="0">
                <a:latin typeface="Verdana"/>
                <a:cs typeface="Verdana"/>
              </a:rPr>
              <a:t>e</a:t>
            </a:r>
            <a:r>
              <a:rPr sz="600" b="1" i="1" spc="-40" dirty="0">
                <a:latin typeface="Verdana"/>
                <a:cs typeface="Verdana"/>
              </a:rPr>
              <a:t>s</a:t>
            </a:r>
            <a:r>
              <a:rPr sz="600" b="1" i="1" spc="-35" dirty="0">
                <a:latin typeface="Verdana"/>
                <a:cs typeface="Verdana"/>
              </a:rPr>
              <a:t> </a:t>
            </a:r>
            <a:r>
              <a:rPr sz="600" b="1" i="1" spc="-5" dirty="0">
                <a:latin typeface="Verdana"/>
                <a:cs typeface="Verdana"/>
              </a:rPr>
              <a:t>d</a:t>
            </a:r>
            <a:r>
              <a:rPr sz="600" b="1" i="1" spc="-35" dirty="0">
                <a:latin typeface="Verdana"/>
                <a:cs typeface="Verdana"/>
              </a:rPr>
              <a:t>is</a:t>
            </a:r>
            <a:r>
              <a:rPr sz="600" b="1" i="1" spc="-15" dirty="0">
                <a:latin typeface="Verdana"/>
                <a:cs typeface="Verdana"/>
              </a:rPr>
              <a:t>t</a:t>
            </a:r>
            <a:r>
              <a:rPr sz="600" b="1" i="1" spc="-45" dirty="0">
                <a:latin typeface="Verdana"/>
                <a:cs typeface="Verdana"/>
              </a:rPr>
              <a:t>i</a:t>
            </a:r>
            <a:r>
              <a:rPr sz="600" b="1" i="1" spc="-15" dirty="0">
                <a:latin typeface="Verdana"/>
                <a:cs typeface="Verdana"/>
              </a:rPr>
              <a:t>nt</a:t>
            </a:r>
            <a:r>
              <a:rPr sz="600" b="1" i="1" spc="-30" dirty="0">
                <a:latin typeface="Verdana"/>
                <a:cs typeface="Verdana"/>
              </a:rPr>
              <a:t>o</a:t>
            </a:r>
            <a:r>
              <a:rPr sz="600" b="1" i="1" spc="-40" dirty="0">
                <a:latin typeface="Verdana"/>
                <a:cs typeface="Verdana"/>
              </a:rPr>
              <a:t>s</a:t>
            </a:r>
            <a:r>
              <a:rPr sz="600" b="1" i="1" spc="-35" dirty="0">
                <a:latin typeface="Verdana"/>
                <a:cs typeface="Verdana"/>
              </a:rPr>
              <a:t> </a:t>
            </a:r>
            <a:r>
              <a:rPr sz="600" b="1" i="1" spc="5" dirty="0">
                <a:latin typeface="Verdana"/>
                <a:cs typeface="Verdana"/>
              </a:rPr>
              <a:t>a  </a:t>
            </a:r>
            <a:r>
              <a:rPr sz="600" b="1" i="1" spc="-25" dirty="0">
                <a:latin typeface="Verdana"/>
                <a:cs typeface="Verdana"/>
              </a:rPr>
              <a:t>lo</a:t>
            </a:r>
            <a:r>
              <a:rPr sz="600" b="1" i="1" spc="-40" dirty="0">
                <a:latin typeface="Verdana"/>
                <a:cs typeface="Verdana"/>
              </a:rPr>
              <a:t>s</a:t>
            </a:r>
            <a:r>
              <a:rPr sz="600" b="1" i="1" spc="-35" dirty="0">
                <a:latin typeface="Verdana"/>
                <a:cs typeface="Verdana"/>
              </a:rPr>
              <a:t> e</a:t>
            </a:r>
            <a:r>
              <a:rPr sz="600" b="1" i="1" spc="-40" dirty="0">
                <a:latin typeface="Verdana"/>
                <a:cs typeface="Verdana"/>
              </a:rPr>
              <a:t>s</a:t>
            </a:r>
            <a:r>
              <a:rPr sz="600" b="1" i="1" spc="-15" dirty="0">
                <a:latin typeface="Verdana"/>
                <a:cs typeface="Verdana"/>
              </a:rPr>
              <a:t>t</a:t>
            </a:r>
            <a:r>
              <a:rPr sz="600" b="1" i="1" dirty="0">
                <a:latin typeface="Verdana"/>
                <a:cs typeface="Verdana"/>
              </a:rPr>
              <a:t>a</a:t>
            </a:r>
            <a:r>
              <a:rPr sz="600" b="1" i="1" spc="-5" dirty="0">
                <a:latin typeface="Verdana"/>
                <a:cs typeface="Verdana"/>
              </a:rPr>
              <a:t>b</a:t>
            </a:r>
            <a:r>
              <a:rPr sz="600" b="1" i="1" spc="-20" dirty="0">
                <a:latin typeface="Verdana"/>
                <a:cs typeface="Verdana"/>
              </a:rPr>
              <a:t>l</a:t>
            </a:r>
            <a:r>
              <a:rPr sz="600" b="1" i="1" spc="-45" dirty="0">
                <a:latin typeface="Verdana"/>
                <a:cs typeface="Verdana"/>
              </a:rPr>
              <a:t>e</a:t>
            </a:r>
            <a:r>
              <a:rPr sz="600" b="1" i="1" dirty="0">
                <a:latin typeface="Verdana"/>
                <a:cs typeface="Verdana"/>
              </a:rPr>
              <a:t>c</a:t>
            </a:r>
            <a:r>
              <a:rPr sz="600" b="1" i="1" spc="-10" dirty="0">
                <a:latin typeface="Verdana"/>
                <a:cs typeface="Verdana"/>
              </a:rPr>
              <a:t>i</a:t>
            </a:r>
            <a:r>
              <a:rPr sz="600" b="1" i="1" spc="-30" dirty="0">
                <a:latin typeface="Verdana"/>
                <a:cs typeface="Verdana"/>
              </a:rPr>
              <a:t>d</a:t>
            </a:r>
            <a:r>
              <a:rPr sz="600" b="1" i="1" spc="-20" dirty="0">
                <a:latin typeface="Verdana"/>
                <a:cs typeface="Verdana"/>
              </a:rPr>
              <a:t>o</a:t>
            </a:r>
            <a:r>
              <a:rPr sz="600" b="1" i="1" spc="-40" dirty="0">
                <a:latin typeface="Verdana"/>
                <a:cs typeface="Verdana"/>
              </a:rPr>
              <a:t>s</a:t>
            </a:r>
            <a:r>
              <a:rPr sz="600" b="1" i="1" spc="-35" dirty="0">
                <a:latin typeface="Verdana"/>
                <a:cs typeface="Verdana"/>
              </a:rPr>
              <a:t> e</a:t>
            </a:r>
            <a:r>
              <a:rPr sz="600" b="1" i="1" spc="-15" dirty="0">
                <a:latin typeface="Verdana"/>
                <a:cs typeface="Verdana"/>
              </a:rPr>
              <a:t>n</a:t>
            </a:r>
            <a:r>
              <a:rPr sz="600" b="1" i="1" spc="-35" dirty="0">
                <a:latin typeface="Verdana"/>
                <a:cs typeface="Verdana"/>
              </a:rPr>
              <a:t> e</a:t>
            </a:r>
            <a:r>
              <a:rPr sz="600" b="1" i="1" spc="-25" dirty="0">
                <a:latin typeface="Verdana"/>
                <a:cs typeface="Verdana"/>
              </a:rPr>
              <a:t>l</a:t>
            </a:r>
            <a:r>
              <a:rPr sz="600" b="1" i="1" spc="-40" dirty="0">
                <a:latin typeface="Verdana"/>
                <a:cs typeface="Verdana"/>
              </a:rPr>
              <a:t> </a:t>
            </a:r>
            <a:r>
              <a:rPr sz="600" b="1" i="1" spc="-5" dirty="0">
                <a:latin typeface="Verdana"/>
                <a:cs typeface="Verdana"/>
              </a:rPr>
              <a:t>P</a:t>
            </a:r>
            <a:r>
              <a:rPr sz="600" b="1" i="1" spc="-40" dirty="0">
                <a:latin typeface="Verdana"/>
                <a:cs typeface="Verdana"/>
              </a:rPr>
              <a:t>r</a:t>
            </a:r>
            <a:r>
              <a:rPr sz="600" b="1" i="1" spc="-20" dirty="0">
                <a:latin typeface="Verdana"/>
                <a:cs typeface="Verdana"/>
              </a:rPr>
              <a:t>o</a:t>
            </a:r>
            <a:r>
              <a:rPr sz="600" b="1" i="1" spc="-15" dirty="0">
                <a:latin typeface="Verdana"/>
                <a:cs typeface="Verdana"/>
              </a:rPr>
              <a:t>g</a:t>
            </a:r>
            <a:r>
              <a:rPr sz="600" b="1" i="1" spc="-40" dirty="0">
                <a:latin typeface="Verdana"/>
                <a:cs typeface="Verdana"/>
              </a:rPr>
              <a:t>r</a:t>
            </a:r>
            <a:r>
              <a:rPr sz="600" b="1" i="1" spc="15" dirty="0">
                <a:latin typeface="Verdana"/>
                <a:cs typeface="Verdana"/>
              </a:rPr>
              <a:t>a</a:t>
            </a:r>
            <a:r>
              <a:rPr sz="600" b="1" i="1" spc="-20" dirty="0">
                <a:latin typeface="Verdana"/>
                <a:cs typeface="Verdana"/>
              </a:rPr>
              <a:t>m</a:t>
            </a:r>
            <a:r>
              <a:rPr sz="600" b="1" i="1" spc="25" dirty="0">
                <a:latin typeface="Verdana"/>
                <a:cs typeface="Verdana"/>
              </a:rPr>
              <a:t>a</a:t>
            </a:r>
            <a:r>
              <a:rPr sz="600" b="1" i="1" spc="-55" dirty="0">
                <a:latin typeface="Verdana"/>
                <a:cs typeface="Verdana"/>
              </a:rPr>
              <a:t>”</a:t>
            </a:r>
            <a:endParaRPr sz="600">
              <a:latin typeface="Verdana"/>
              <a:cs typeface="Verdana"/>
            </a:endParaRPr>
          </a:p>
        </p:txBody>
      </p:sp>
      <p:pic>
        <p:nvPicPr>
          <p:cNvPr id="49" name="object 4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953409" y="1209077"/>
            <a:ext cx="766634" cy="810675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58910" y="136359"/>
            <a:ext cx="2755631" cy="877900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74110" y="367081"/>
            <a:ext cx="2457196" cy="877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62013" y="444500"/>
            <a:ext cx="2734945" cy="26549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699"/>
              </a:lnSpc>
              <a:spcBef>
                <a:spcPts val="75"/>
              </a:spcBef>
              <a:buAutoNum type="alphaLcParenR" startAt="4"/>
              <a:tabLst>
                <a:tab pos="273050" algn="l"/>
              </a:tabLst>
            </a:pPr>
            <a:r>
              <a:rPr sz="1000" spc="65" dirty="0">
                <a:solidFill>
                  <a:srgbClr val="336600"/>
                </a:solidFill>
                <a:latin typeface="Lucida Sans Unicode"/>
                <a:cs typeface="Lucida Sans Unicode"/>
              </a:rPr>
              <a:t>Se</a:t>
            </a:r>
            <a:r>
              <a:rPr sz="1000" spc="7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cumpla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períodos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ejecución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obras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entrega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apoyos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el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Sistema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Informático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Secretaría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Función</a:t>
            </a:r>
            <a:r>
              <a:rPr sz="1000" spc="-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Pública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(SFP).</a:t>
            </a:r>
            <a:endParaRPr sz="1000">
              <a:latin typeface="Lucida Sans Unicode"/>
              <a:cs typeface="Lucida Sans Unicode"/>
            </a:endParaRPr>
          </a:p>
          <a:p>
            <a:pPr marL="202565" indent="-190500" algn="just">
              <a:lnSpc>
                <a:spcPct val="100000"/>
              </a:lnSpc>
              <a:spcBef>
                <a:spcPts val="10"/>
              </a:spcBef>
              <a:buAutoNum type="alphaLcParenR" startAt="4"/>
              <a:tabLst>
                <a:tab pos="203200" algn="l"/>
              </a:tabLst>
            </a:pP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Exista</a:t>
            </a:r>
            <a:r>
              <a:rPr sz="1000" spc="2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documentación</a:t>
            </a:r>
            <a:r>
              <a:rPr sz="1000" spc="2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comprobatoria</a:t>
            </a:r>
            <a:endParaRPr sz="1000">
              <a:latin typeface="Lucida Sans Unicode"/>
              <a:cs typeface="Lucida Sans Unicode"/>
            </a:endParaRPr>
          </a:p>
          <a:p>
            <a:pPr marL="12700" marR="8255" algn="just">
              <a:lnSpc>
                <a:spcPct val="101000"/>
              </a:lnSpc>
              <a:spcBef>
                <a:spcPts val="15"/>
              </a:spcBef>
            </a:pP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ejercicio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recursos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públicos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entrega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apoyos.</a:t>
            </a:r>
            <a:endParaRPr sz="1000">
              <a:latin typeface="Lucida Sans Unicode"/>
              <a:cs typeface="Lucida Sans Unicode"/>
            </a:endParaRPr>
          </a:p>
          <a:p>
            <a:pPr marL="12700" marR="6985" algn="just">
              <a:lnSpc>
                <a:spcPct val="101699"/>
              </a:lnSpc>
              <a:buAutoNum type="alphaLcParenR" startAt="6"/>
              <a:tabLst>
                <a:tab pos="165100" algn="l"/>
              </a:tabLst>
            </a:pP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El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federal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no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se utilice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fines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políticos,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electorales,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lucro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u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otros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 distintos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al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objeto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del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federal.</a:t>
            </a:r>
            <a:endParaRPr sz="1000">
              <a:latin typeface="Lucida Sans Unicode"/>
              <a:cs typeface="Lucida Sans Unicode"/>
            </a:endParaRPr>
          </a:p>
          <a:p>
            <a:pPr marL="200025" indent="-187960" algn="just">
              <a:lnSpc>
                <a:spcPct val="100000"/>
              </a:lnSpc>
              <a:spcBef>
                <a:spcPts val="15"/>
              </a:spcBef>
              <a:buAutoNum type="alphaLcParenR" startAt="6"/>
              <a:tabLst>
                <a:tab pos="200660" algn="l"/>
              </a:tabLst>
            </a:pP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El</a:t>
            </a:r>
            <a:r>
              <a:rPr sz="1000" spc="1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</a:t>
            </a:r>
            <a:r>
              <a:rPr sz="1000" spc="1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federal</a:t>
            </a:r>
            <a:r>
              <a:rPr sz="1000" spc="1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se</a:t>
            </a:r>
            <a:r>
              <a:rPr sz="1000" spc="1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ejecute</a:t>
            </a:r>
            <a:r>
              <a:rPr sz="1000" spc="1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1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un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marco </a:t>
            </a:r>
            <a:r>
              <a:rPr sz="1000" spc="26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27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igualdad </a:t>
            </a:r>
            <a:r>
              <a:rPr sz="1000" spc="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entre </a:t>
            </a:r>
            <a:r>
              <a:rPr sz="1000" spc="27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mujeres </a:t>
            </a:r>
            <a:r>
              <a:rPr sz="1000" spc="29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hombres.</a:t>
            </a:r>
            <a:endParaRPr sz="1000">
              <a:latin typeface="Lucida Sans Unicode"/>
              <a:cs typeface="Lucida Sans Unicode"/>
            </a:endParaRPr>
          </a:p>
          <a:p>
            <a:pPr marL="260350" indent="-248285">
              <a:lnSpc>
                <a:spcPct val="100000"/>
              </a:lnSpc>
              <a:spcBef>
                <a:spcPts val="10"/>
              </a:spcBef>
              <a:buAutoNum type="alphaLcParenR" startAt="8"/>
              <a:tabLst>
                <a:tab pos="260985" algn="l"/>
              </a:tabLst>
            </a:pP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spc="26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autoridades </a:t>
            </a:r>
            <a:r>
              <a:rPr sz="1000" spc="27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competentes </a:t>
            </a:r>
            <a:r>
              <a:rPr sz="1000" spc="2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den</a:t>
            </a:r>
            <a:endParaRPr sz="1000">
              <a:latin typeface="Lucida Sans Unicode"/>
              <a:cs typeface="Lucida Sans Unicode"/>
            </a:endParaRPr>
          </a:p>
          <a:p>
            <a:pPr marL="12700" marR="6985">
              <a:lnSpc>
                <a:spcPct val="101000"/>
              </a:lnSpc>
              <a:spcBef>
                <a:spcPts val="15"/>
              </a:spcBef>
              <a:tabLst>
                <a:tab pos="723265" algn="l"/>
                <a:tab pos="944244" algn="l"/>
                <a:tab pos="1264285" algn="l"/>
                <a:tab pos="1835150" algn="l"/>
                <a:tab pos="2049780" algn="l"/>
              </a:tabLst>
            </a:pP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t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e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n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ión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q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uej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-15" dirty="0">
                <a:solidFill>
                  <a:srgbClr val="336600"/>
                </a:solidFill>
                <a:latin typeface="Lucida Sans Unicode"/>
                <a:cs typeface="Lucida Sans Unicode"/>
              </a:rPr>
              <a:t>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d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e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n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un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ias 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relacionadas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el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federal.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62013" y="3149625"/>
            <a:ext cx="2733675" cy="111125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000" spc="60" dirty="0">
                <a:solidFill>
                  <a:srgbClr val="AA272E"/>
                </a:solidFill>
                <a:latin typeface="Lucida Sans Unicode"/>
                <a:cs typeface="Lucida Sans Unicode"/>
              </a:rPr>
              <a:t>INFORMAR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1499"/>
              </a:lnSpc>
              <a:spcBef>
                <a:spcPts val="620"/>
              </a:spcBef>
            </a:pP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i)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Registrar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Informes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Social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resultados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actividades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realizadas, así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como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dar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seguimiento,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 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su</a:t>
            </a:r>
            <a:r>
              <a:rPr sz="100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caso,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mismos;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62013" y="4311167"/>
            <a:ext cx="2732405" cy="312420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000" spc="55" dirty="0">
                <a:solidFill>
                  <a:srgbClr val="AA272E"/>
                </a:solidFill>
                <a:latin typeface="Lucida Sans Unicode"/>
                <a:cs typeface="Lucida Sans Unicode"/>
              </a:rPr>
              <a:t>DENUNCIAR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1600"/>
              </a:lnSpc>
              <a:spcBef>
                <a:spcPts val="615"/>
              </a:spcBef>
              <a:buAutoNum type="alphaLcParenR" startAt="10"/>
              <a:tabLst>
                <a:tab pos="226060" algn="l"/>
              </a:tabLst>
            </a:pP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Recibir</a:t>
            </a:r>
            <a:r>
              <a:rPr sz="1000" spc="3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spc="3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presentar</a:t>
            </a:r>
            <a:r>
              <a:rPr sz="1000" spc="3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3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quejas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y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denuncias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sobre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aplicación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ejecución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programa,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recabar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información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estas</a:t>
            </a:r>
            <a:r>
              <a:rPr sz="1000" spc="-35" dirty="0">
                <a:solidFill>
                  <a:srgbClr val="336600"/>
                </a:solidFill>
                <a:latin typeface="Lucida Sans Unicode"/>
                <a:cs typeface="Lucida Sans Unicode"/>
              </a:rPr>
              <a:t> y,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-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su</a:t>
            </a:r>
            <a:r>
              <a:rPr sz="1000" spc="-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caso,</a:t>
            </a:r>
            <a:r>
              <a:rPr sz="1000" spc="-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presentarlas</a:t>
            </a:r>
            <a:r>
              <a:rPr sz="1000" spc="-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junto</a:t>
            </a:r>
            <a:r>
              <a:rPr sz="1000" spc="-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 </a:t>
            </a:r>
            <a:r>
              <a:rPr sz="1000" spc="-3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información recopilada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Instancias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Ejecutoras del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federal,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efecto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que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se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tomen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medidas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que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haya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lugar,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endParaRPr sz="1000">
              <a:latin typeface="Lucida Sans Unicode"/>
              <a:cs typeface="Lucida Sans Unicode"/>
            </a:endParaRPr>
          </a:p>
          <a:p>
            <a:pPr marL="12700" marR="5715" algn="just">
              <a:lnSpc>
                <a:spcPts val="1220"/>
              </a:lnSpc>
              <a:spcBef>
                <a:spcPts val="40"/>
              </a:spcBef>
              <a:buAutoNum type="alphaLcParenR" startAt="10"/>
              <a:tabLst>
                <a:tab pos="224790" algn="l"/>
              </a:tabLst>
            </a:pP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Recibir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quejas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denuncias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que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puedan </a:t>
            </a:r>
            <a:r>
              <a:rPr sz="1000" spc="2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dar </a:t>
            </a:r>
            <a:r>
              <a:rPr sz="1000" spc="254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lugar </a:t>
            </a:r>
            <a:r>
              <a:rPr sz="1000" spc="2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al </a:t>
            </a:r>
            <a:r>
              <a:rPr sz="1000" spc="2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fincamiento </a:t>
            </a:r>
            <a:r>
              <a:rPr sz="1000" spc="2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endParaRPr sz="1000">
              <a:latin typeface="Lucida Sans Unicode"/>
              <a:cs typeface="Lucida Sans Unicode"/>
            </a:endParaRPr>
          </a:p>
          <a:p>
            <a:pPr marL="12700" marR="5715">
              <a:lnSpc>
                <a:spcPts val="1210"/>
              </a:lnSpc>
              <a:spcBef>
                <a:spcPts val="15"/>
              </a:spcBef>
            </a:pP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responsabilidades</a:t>
            </a:r>
            <a:r>
              <a:rPr sz="1000" spc="19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administrativas,</a:t>
            </a:r>
            <a:r>
              <a:rPr sz="1000" spc="19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civiles </a:t>
            </a:r>
            <a:r>
              <a:rPr sz="1000" spc="-3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penales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relacionadas</a:t>
            </a:r>
            <a:r>
              <a:rPr sz="1000" spc="-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programas</a:t>
            </a:r>
            <a:endParaRPr sz="1000">
              <a:latin typeface="Lucida Sans Unicode"/>
              <a:cs typeface="Lucida Sans Unicode"/>
            </a:endParaRPr>
          </a:p>
          <a:p>
            <a:pPr marL="12700" marR="6350">
              <a:lnSpc>
                <a:spcPts val="1210"/>
              </a:lnSpc>
              <a:spcBef>
                <a:spcPts val="15"/>
              </a:spcBef>
              <a:tabLst>
                <a:tab pos="774065" algn="l"/>
                <a:tab pos="996315" algn="l"/>
                <a:tab pos="1091565" algn="l"/>
                <a:tab pos="1601470" algn="l"/>
                <a:tab pos="2068195" algn="l"/>
                <a:tab pos="2323465" algn="l"/>
                <a:tab pos="2542540" algn="l"/>
                <a:tab pos="2569210" algn="l"/>
              </a:tabLst>
            </a:pPr>
            <a:r>
              <a:rPr sz="1000" spc="-25" dirty="0">
                <a:solidFill>
                  <a:srgbClr val="336600"/>
                </a:solidFill>
                <a:latin typeface="Lucida Sans Unicode"/>
                <a:cs typeface="Lucida Sans Unicode"/>
              </a:rPr>
              <a:t>f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d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er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le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s</a:t>
            </a:r>
            <a:r>
              <a:rPr sz="1000" spc="-95" dirty="0">
                <a:solidFill>
                  <a:srgbClr val="336600"/>
                </a:solidFill>
                <a:latin typeface="Lucida Sans Unicode"/>
                <a:cs typeface="Lucida Sans Unicode"/>
              </a:rPr>
              <a:t>,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-15" dirty="0">
                <a:solidFill>
                  <a:srgbClr val="336600"/>
                </a:solidFill>
                <a:latin typeface="Lucida Sans Unicode"/>
                <a:cs typeface="Lucida Sans Unicode"/>
              </a:rPr>
              <a:t>sí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	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</a:t>
            </a:r>
            <a:r>
              <a:rPr sz="1000" spc="114" dirty="0">
                <a:solidFill>
                  <a:srgbClr val="336600"/>
                </a:solidFill>
                <a:latin typeface="Lucida Sans Unicode"/>
                <a:cs typeface="Lucida Sans Unicode"/>
              </a:rPr>
              <a:t>m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t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urn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rlas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u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t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orid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d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</a:t>
            </a:r>
            <a:r>
              <a:rPr sz="1000" spc="114" dirty="0">
                <a:solidFill>
                  <a:srgbClr val="336600"/>
                </a:solidFill>
                <a:latin typeface="Lucida Sans Unicode"/>
                <a:cs typeface="Lucida Sans Unicode"/>
              </a:rPr>
              <a:t>m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p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e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t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e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n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t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p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ra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		</a:t>
            </a:r>
            <a:r>
              <a:rPr sz="1000" spc="-15" dirty="0">
                <a:solidFill>
                  <a:srgbClr val="336600"/>
                </a:solidFill>
                <a:latin typeface="Lucida Sans Unicode"/>
                <a:cs typeface="Lucida Sans Unicode"/>
              </a:rPr>
              <a:t>s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u</a:t>
            </a:r>
            <a:endParaRPr sz="1000">
              <a:latin typeface="Lucida Sans Unicode"/>
              <a:cs typeface="Lucida Sans Unicode"/>
            </a:endParaRPr>
          </a:p>
          <a:p>
            <a:pPr marL="12700">
              <a:lnSpc>
                <a:spcPts val="1185"/>
              </a:lnSpc>
            </a:pP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atención.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ts val="1220"/>
              </a:lnSpc>
              <a:spcBef>
                <a:spcPts val="35"/>
              </a:spcBef>
            </a:pP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Órgano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Interno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Control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Estatal,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Secretaría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Cultura, 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y/o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Secretaría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-3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Función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Arial MT"/>
                <a:cs typeface="Arial MT"/>
              </a:rPr>
              <a:t>Pública.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23259" y="284365"/>
            <a:ext cx="2828925" cy="203708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20"/>
              </a:spcBef>
            </a:pPr>
            <a:r>
              <a:rPr sz="1000" spc="10" dirty="0">
                <a:solidFill>
                  <a:srgbClr val="AA272E"/>
                </a:solidFill>
                <a:latin typeface="Lucida Sans Unicode"/>
                <a:cs typeface="Lucida Sans Unicode"/>
              </a:rPr>
              <a:t>C</a:t>
            </a:r>
            <a:r>
              <a:rPr sz="1000" spc="45" dirty="0">
                <a:solidFill>
                  <a:srgbClr val="AA272E"/>
                </a:solidFill>
                <a:latin typeface="Lucida Sans Unicode"/>
                <a:cs typeface="Lucida Sans Unicode"/>
              </a:rPr>
              <a:t>O</a:t>
            </a:r>
            <a:r>
              <a:rPr sz="1000" spc="65" dirty="0">
                <a:solidFill>
                  <a:srgbClr val="AA272E"/>
                </a:solidFill>
                <a:latin typeface="Lucida Sans Unicode"/>
                <a:cs typeface="Lucida Sans Unicode"/>
              </a:rPr>
              <a:t>NS</a:t>
            </a:r>
            <a:r>
              <a:rPr sz="1000" spc="-60" dirty="0">
                <a:solidFill>
                  <a:srgbClr val="AA272E"/>
                </a:solidFill>
                <a:latin typeface="Lucida Sans Unicode"/>
                <a:cs typeface="Lucida Sans Unicode"/>
              </a:rPr>
              <a:t>T</a:t>
            </a:r>
            <a:r>
              <a:rPr sz="1000" spc="10" dirty="0">
                <a:solidFill>
                  <a:srgbClr val="AA272E"/>
                </a:solidFill>
                <a:latin typeface="Lucida Sans Unicode"/>
                <a:cs typeface="Lucida Sans Unicode"/>
              </a:rPr>
              <a:t>I</a:t>
            </a:r>
            <a:r>
              <a:rPr sz="1000" spc="-60" dirty="0">
                <a:solidFill>
                  <a:srgbClr val="AA272E"/>
                </a:solidFill>
                <a:latin typeface="Lucida Sans Unicode"/>
                <a:cs typeface="Lucida Sans Unicode"/>
              </a:rPr>
              <a:t>T</a:t>
            </a:r>
            <a:r>
              <a:rPr sz="1000" spc="85" dirty="0">
                <a:solidFill>
                  <a:srgbClr val="AA272E"/>
                </a:solidFill>
                <a:latin typeface="Lucida Sans Unicode"/>
                <a:cs typeface="Lucida Sans Unicode"/>
              </a:rPr>
              <a:t>U</a:t>
            </a:r>
            <a:r>
              <a:rPr sz="1000" spc="10" dirty="0">
                <a:solidFill>
                  <a:srgbClr val="AA272E"/>
                </a:solidFill>
                <a:latin typeface="Lucida Sans Unicode"/>
                <a:cs typeface="Lucida Sans Unicode"/>
              </a:rPr>
              <a:t>CI</a:t>
            </a:r>
            <a:r>
              <a:rPr sz="1000" spc="45" dirty="0">
                <a:solidFill>
                  <a:srgbClr val="AA272E"/>
                </a:solidFill>
                <a:latin typeface="Lucida Sans Unicode"/>
                <a:cs typeface="Lucida Sans Unicode"/>
              </a:rPr>
              <a:t>Ó</a:t>
            </a:r>
            <a:r>
              <a:rPr sz="1000" spc="70" dirty="0">
                <a:solidFill>
                  <a:srgbClr val="AA272E"/>
                </a:solidFill>
                <a:latin typeface="Lucida Sans Unicode"/>
                <a:cs typeface="Lucida Sans Unicode"/>
              </a:rPr>
              <a:t>N</a:t>
            </a:r>
            <a:r>
              <a:rPr sz="1000" spc="-60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60" dirty="0">
                <a:solidFill>
                  <a:srgbClr val="AA272E"/>
                </a:solidFill>
                <a:latin typeface="Lucida Sans Unicode"/>
                <a:cs typeface="Lucida Sans Unicode"/>
              </a:rPr>
              <a:t>D</a:t>
            </a:r>
            <a:r>
              <a:rPr sz="1000" spc="125" dirty="0">
                <a:solidFill>
                  <a:srgbClr val="AA272E"/>
                </a:solidFill>
                <a:latin typeface="Lucida Sans Unicode"/>
                <a:cs typeface="Lucida Sans Unicode"/>
              </a:rPr>
              <a:t>E</a:t>
            </a:r>
            <a:r>
              <a:rPr sz="1000" spc="-60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AA272E"/>
                </a:solidFill>
                <a:latin typeface="Lucida Sans Unicode"/>
                <a:cs typeface="Lucida Sans Unicode"/>
              </a:rPr>
              <a:t>C</a:t>
            </a:r>
            <a:r>
              <a:rPr sz="1000" spc="30" dirty="0">
                <a:solidFill>
                  <a:srgbClr val="AA272E"/>
                </a:solidFill>
                <a:latin typeface="Lucida Sans Unicode"/>
                <a:cs typeface="Lucida Sans Unicode"/>
              </a:rPr>
              <a:t>O</a:t>
            </a:r>
            <a:r>
              <a:rPr sz="1000" spc="80" dirty="0">
                <a:solidFill>
                  <a:srgbClr val="AA272E"/>
                </a:solidFill>
                <a:latin typeface="Lucida Sans Unicode"/>
                <a:cs typeface="Lucida Sans Unicode"/>
              </a:rPr>
              <a:t>M</a:t>
            </a:r>
            <a:r>
              <a:rPr sz="1000" spc="10" dirty="0">
                <a:solidFill>
                  <a:srgbClr val="AA272E"/>
                </a:solidFill>
                <a:latin typeface="Lucida Sans Unicode"/>
                <a:cs typeface="Lucida Sans Unicode"/>
              </a:rPr>
              <a:t>I</a:t>
            </a:r>
            <a:r>
              <a:rPr sz="1000" spc="-60" dirty="0">
                <a:solidFill>
                  <a:srgbClr val="AA272E"/>
                </a:solidFill>
                <a:latin typeface="Lucida Sans Unicode"/>
                <a:cs typeface="Lucida Sans Unicode"/>
              </a:rPr>
              <a:t>T</a:t>
            </a:r>
            <a:r>
              <a:rPr sz="1000" spc="114" dirty="0">
                <a:solidFill>
                  <a:srgbClr val="AA272E"/>
                </a:solidFill>
                <a:latin typeface="Lucida Sans Unicode"/>
                <a:cs typeface="Lucida Sans Unicode"/>
              </a:rPr>
              <a:t>É</a:t>
            </a:r>
            <a:r>
              <a:rPr sz="1000" spc="75" dirty="0">
                <a:solidFill>
                  <a:srgbClr val="AA272E"/>
                </a:solidFill>
                <a:latin typeface="Lucida Sans Unicode"/>
                <a:cs typeface="Lucida Sans Unicode"/>
              </a:rPr>
              <a:t>S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1699"/>
              </a:lnSpc>
              <a:spcBef>
                <a:spcPts val="605"/>
              </a:spcBef>
            </a:pPr>
            <a:r>
              <a:rPr sz="1000" spc="-35" dirty="0">
                <a:solidFill>
                  <a:srgbClr val="336600"/>
                </a:solidFill>
                <a:latin typeface="Verdana"/>
                <a:cs typeface="Verdana"/>
              </a:rPr>
              <a:t>Se 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constituirán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Comités 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en 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las </a:t>
            </a:r>
            <a:r>
              <a:rPr sz="1000" spc="5" dirty="0">
                <a:solidFill>
                  <a:srgbClr val="336600"/>
                </a:solidFill>
                <a:latin typeface="Verdana"/>
                <a:cs typeface="Verdana"/>
              </a:rPr>
              <a:t>localidades 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en</a:t>
            </a:r>
            <a:r>
              <a:rPr sz="1000" spc="2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las</a:t>
            </a:r>
            <a:r>
              <a:rPr sz="1000" spc="31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Verdana"/>
                <a:cs typeface="Verdana"/>
              </a:rPr>
              <a:t>que</a:t>
            </a:r>
            <a:r>
              <a:rPr sz="1000" spc="3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se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Verdana"/>
                <a:cs typeface="Verdana"/>
              </a:rPr>
              <a:t>ejecute</a:t>
            </a:r>
            <a:r>
              <a:rPr sz="1000" spc="36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el</a:t>
            </a:r>
            <a:r>
              <a:rPr sz="100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programa 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 atendiendo 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a 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las 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siguientes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características </a:t>
            </a:r>
            <a:r>
              <a:rPr sz="100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30" dirty="0">
                <a:solidFill>
                  <a:srgbClr val="336600"/>
                </a:solidFill>
                <a:latin typeface="Verdana"/>
                <a:cs typeface="Verdana"/>
              </a:rPr>
              <a:t>operativas:</a:t>
            </a:r>
            <a:endParaRPr sz="1000">
              <a:latin typeface="Verdana"/>
              <a:cs typeface="Verdana"/>
            </a:endParaRPr>
          </a:p>
          <a:p>
            <a:pPr marL="12700" marR="5080" algn="just">
              <a:lnSpc>
                <a:spcPct val="101499"/>
              </a:lnSpc>
              <a:spcBef>
                <a:spcPts val="5"/>
              </a:spcBef>
            </a:pP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Para 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la 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organización </a:t>
            </a:r>
            <a:r>
              <a:rPr sz="1000" spc="30" dirty="0">
                <a:solidFill>
                  <a:srgbClr val="336600"/>
                </a:solidFill>
                <a:latin typeface="Verdana"/>
                <a:cs typeface="Verdana"/>
              </a:rPr>
              <a:t>de 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la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constitución </a:t>
            </a:r>
            <a:r>
              <a:rPr sz="1000" spc="30" dirty="0">
                <a:solidFill>
                  <a:srgbClr val="336600"/>
                </a:solidFill>
                <a:latin typeface="Verdana"/>
                <a:cs typeface="Verdana"/>
              </a:rPr>
              <a:t>de </a:t>
            </a:r>
            <a:r>
              <a:rPr sz="1000" spc="3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comités 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las 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Instancias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Ejecutoras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tienen 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la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obligación </a:t>
            </a:r>
            <a:r>
              <a:rPr sz="1000" spc="30" dirty="0">
                <a:solidFill>
                  <a:srgbClr val="336600"/>
                </a:solidFill>
                <a:latin typeface="Verdana"/>
                <a:cs typeface="Verdana"/>
              </a:rPr>
              <a:t>de 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instalar </a:t>
            </a:r>
            <a:r>
              <a:rPr sz="1000" spc="40" dirty="0">
                <a:solidFill>
                  <a:srgbClr val="336600"/>
                </a:solidFill>
                <a:latin typeface="Verdana"/>
                <a:cs typeface="Verdana"/>
              </a:rPr>
              <a:t>un 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CCS 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conformado </a:t>
            </a:r>
            <a:r>
              <a:rPr sz="1000" spc="2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por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las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36600"/>
                </a:solidFill>
                <a:latin typeface="Verdana"/>
                <a:cs typeface="Verdana"/>
              </a:rPr>
              <a:t>personas</a:t>
            </a:r>
            <a:r>
              <a:rPr sz="1000" spc="5" dirty="0">
                <a:solidFill>
                  <a:srgbClr val="336600"/>
                </a:solidFill>
                <a:latin typeface="Verdana"/>
                <a:cs typeface="Verdana"/>
              </a:rPr>
              <a:t> beneficiarias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Verdana"/>
                <a:cs typeface="Verdana"/>
              </a:rPr>
              <a:t>que </a:t>
            </a:r>
            <a:r>
              <a:rPr sz="1000" spc="3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resultarán</a:t>
            </a:r>
            <a:r>
              <a:rPr sz="100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del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desarrollo</a:t>
            </a:r>
            <a:r>
              <a:rPr sz="100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del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Verdana"/>
                <a:cs typeface="Verdana"/>
              </a:rPr>
              <a:t>apoyo </a:t>
            </a:r>
            <a:r>
              <a:rPr sz="1000" spc="-34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(proyecto</a:t>
            </a:r>
            <a:r>
              <a:rPr sz="1000" spc="-5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cultural)</a:t>
            </a:r>
            <a:r>
              <a:rPr sz="1000" spc="-4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a</a:t>
            </a:r>
            <a:r>
              <a:rPr sz="1000" spc="-4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través</a:t>
            </a:r>
            <a:r>
              <a:rPr sz="1000" spc="-4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Verdana"/>
                <a:cs typeface="Verdana"/>
              </a:rPr>
              <a:t>de</a:t>
            </a:r>
            <a:r>
              <a:rPr sz="1000" spc="-5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convocatoria, </a:t>
            </a:r>
            <a:r>
              <a:rPr sz="1000" spc="-34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medios</a:t>
            </a:r>
            <a:r>
              <a:rPr sz="1000" spc="29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Verdana"/>
                <a:cs typeface="Verdana"/>
              </a:rPr>
              <a:t>impresos</a:t>
            </a:r>
            <a:r>
              <a:rPr sz="1000" spc="30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o</a:t>
            </a:r>
            <a:r>
              <a:rPr sz="1000" spc="28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electrónicos,</a:t>
            </a:r>
            <a:r>
              <a:rPr sz="1000" spc="31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redes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23259" y="2299157"/>
            <a:ext cx="2828925" cy="7969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600"/>
              </a:lnSpc>
              <a:spcBef>
                <a:spcPts val="80"/>
              </a:spcBef>
            </a:pPr>
            <a:r>
              <a:rPr sz="1000" spc="-25" dirty="0">
                <a:solidFill>
                  <a:srgbClr val="336600"/>
                </a:solidFill>
                <a:latin typeface="Verdana"/>
                <a:cs typeface="Verdana"/>
              </a:rPr>
              <a:t>sociales,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página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institucional, 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en </a:t>
            </a:r>
            <a:r>
              <a:rPr sz="1000" dirty="0">
                <a:solidFill>
                  <a:srgbClr val="336600"/>
                </a:solidFill>
                <a:latin typeface="Verdana"/>
                <a:cs typeface="Verdana"/>
              </a:rPr>
              <a:t>su </a:t>
            </a:r>
            <a:r>
              <a:rPr sz="1000" spc="-30" dirty="0">
                <a:solidFill>
                  <a:srgbClr val="336600"/>
                </a:solidFill>
                <a:latin typeface="Verdana"/>
                <a:cs typeface="Verdana"/>
              </a:rPr>
              <a:t>caso, </a:t>
            </a:r>
            <a:r>
              <a:rPr sz="1000" spc="-2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identificará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a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20" dirty="0">
                <a:solidFill>
                  <a:srgbClr val="336600"/>
                </a:solidFill>
                <a:latin typeface="Verdana"/>
                <a:cs typeface="Verdana"/>
              </a:rPr>
              <a:t>las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36600"/>
                </a:solidFill>
                <a:latin typeface="Verdana"/>
                <a:cs typeface="Verdana"/>
              </a:rPr>
              <a:t>personas</a:t>
            </a:r>
            <a:r>
              <a:rPr sz="1000" spc="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promoviendo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una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participación,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pleno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respeto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formas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organización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comunitarias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existentes,</a:t>
            </a:r>
            <a:r>
              <a:rPr sz="1000" spc="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informará</a:t>
            </a:r>
            <a:r>
              <a:rPr sz="1000" spc="26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2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3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personas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23259" y="3074035"/>
            <a:ext cx="2828925" cy="7962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integrantes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Social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sobre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Verdana"/>
                <a:cs typeface="Verdana"/>
              </a:rPr>
              <a:t>operación del programa </a:t>
            </a:r>
            <a:r>
              <a:rPr sz="1000" spc="20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Verdana"/>
                <a:cs typeface="Verdana"/>
              </a:rPr>
              <a:t>f</a:t>
            </a:r>
            <a:r>
              <a:rPr sz="1000" spc="-15" dirty="0">
                <a:solidFill>
                  <a:srgbClr val="336600"/>
                </a:solidFill>
                <a:latin typeface="Verdana"/>
                <a:cs typeface="Verdana"/>
              </a:rPr>
              <a:t>e</a:t>
            </a:r>
            <a:r>
              <a:rPr sz="1000" spc="45" dirty="0">
                <a:solidFill>
                  <a:srgbClr val="336600"/>
                </a:solidFill>
                <a:latin typeface="Verdana"/>
                <a:cs typeface="Verdana"/>
              </a:rPr>
              <a:t>d</a:t>
            </a:r>
            <a:r>
              <a:rPr sz="1000" spc="10" dirty="0">
                <a:solidFill>
                  <a:srgbClr val="336600"/>
                </a:solidFill>
                <a:latin typeface="Verdana"/>
                <a:cs typeface="Verdana"/>
              </a:rPr>
              <a:t>e</a:t>
            </a:r>
            <a:r>
              <a:rPr sz="1000" spc="-35" dirty="0">
                <a:solidFill>
                  <a:srgbClr val="336600"/>
                </a:solidFill>
                <a:latin typeface="Verdana"/>
                <a:cs typeface="Verdana"/>
              </a:rPr>
              <a:t>r</a:t>
            </a:r>
            <a:r>
              <a:rPr sz="1000" spc="-10" dirty="0">
                <a:solidFill>
                  <a:srgbClr val="336600"/>
                </a:solidFill>
                <a:latin typeface="Verdana"/>
                <a:cs typeface="Verdana"/>
              </a:rPr>
              <a:t>al</a:t>
            </a:r>
            <a:r>
              <a:rPr sz="1000" spc="-9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-55" dirty="0">
                <a:solidFill>
                  <a:srgbClr val="336600"/>
                </a:solidFill>
                <a:latin typeface="Verdana"/>
                <a:cs typeface="Verdana"/>
              </a:rPr>
              <a:t>y</a:t>
            </a:r>
            <a:r>
              <a:rPr sz="1000" spc="-75" dirty="0">
                <a:solidFill>
                  <a:srgbClr val="336600"/>
                </a:solidFill>
                <a:latin typeface="Verdana"/>
                <a:cs typeface="Verdana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o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p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er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ión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d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e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20" dirty="0">
                <a:solidFill>
                  <a:srgbClr val="336600"/>
                </a:solidFill>
                <a:latin typeface="Lucida Sans Unicode"/>
                <a:cs typeface="Lucida Sans Unicode"/>
              </a:rPr>
              <a:t>l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CS</a:t>
            </a:r>
            <a:r>
              <a:rPr sz="1000" spc="-95" dirty="0">
                <a:solidFill>
                  <a:srgbClr val="336600"/>
                </a:solidFill>
                <a:latin typeface="Lucida Sans Unicode"/>
                <a:cs typeface="Lucida Sans Unicode"/>
              </a:rPr>
              <a:t>.</a:t>
            </a:r>
            <a:endParaRPr sz="1000">
              <a:latin typeface="Lucida Sans Unicode"/>
              <a:cs typeface="Lucida Sans Unicode"/>
            </a:endParaRPr>
          </a:p>
          <a:p>
            <a:pPr marL="12700" marR="6350" algn="just">
              <a:lnSpc>
                <a:spcPts val="1220"/>
              </a:lnSpc>
              <a:spcBef>
                <a:spcPts val="35"/>
              </a:spcBef>
            </a:pPr>
            <a:r>
              <a:rPr sz="1000" spc="75" dirty="0">
                <a:solidFill>
                  <a:srgbClr val="336600"/>
                </a:solidFill>
                <a:latin typeface="Lucida Sans Unicode"/>
                <a:cs typeface="Lucida Sans Unicode"/>
              </a:rPr>
              <a:t>Un</a:t>
            </a:r>
            <a:r>
              <a:rPr sz="1000" spc="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mismo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podrá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realizar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actividades</a:t>
            </a:r>
            <a:r>
              <a:rPr sz="1000" spc="1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1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</a:t>
            </a:r>
            <a:r>
              <a:rPr sz="1000" spc="1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Social</a:t>
            </a:r>
            <a:r>
              <a:rPr sz="1000" spc="1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respecto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23259" y="3848227"/>
            <a:ext cx="2827020" cy="16484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600"/>
              </a:lnSpc>
              <a:spcBef>
                <a:spcPts val="75"/>
              </a:spcBef>
            </a:pP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varios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programas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este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supuesto,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el </a:t>
            </a:r>
            <a:r>
              <a:rPr sz="1000" spc="-3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deberá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ser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constituido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registrado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respecto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cada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programa.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ts val="1220"/>
              </a:lnSpc>
              <a:spcBef>
                <a:spcPts val="35"/>
              </a:spcBef>
            </a:pPr>
            <a:r>
              <a:rPr sz="1000" spc="90" dirty="0">
                <a:solidFill>
                  <a:srgbClr val="336600"/>
                </a:solidFill>
                <a:latin typeface="Lucida Sans Unicode"/>
                <a:cs typeface="Lucida Sans Unicode"/>
              </a:rPr>
              <a:t>En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el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caso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que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únicamente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exista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una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sola</a:t>
            </a:r>
            <a:r>
              <a:rPr sz="1000" spc="9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persona</a:t>
            </a:r>
            <a:r>
              <a:rPr sz="1000" spc="1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beneficiaria,</a:t>
            </a:r>
            <a:r>
              <a:rPr sz="1000" spc="1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interesada</a:t>
            </a:r>
            <a:r>
              <a:rPr sz="1000" spc="1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1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ts val="1210"/>
              </a:lnSpc>
              <a:spcBef>
                <a:spcPts val="15"/>
              </a:spcBef>
            </a:pP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integración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comité,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podrá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elegirse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para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vigilancia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apoyo.</a:t>
            </a:r>
            <a:endParaRPr sz="1000">
              <a:latin typeface="Lucida Sans Unicode"/>
              <a:cs typeface="Lucida Sans Unicode"/>
            </a:endParaRPr>
          </a:p>
          <a:p>
            <a:pPr marL="12700" marR="31750">
              <a:lnSpc>
                <a:spcPct val="102000"/>
              </a:lnSpc>
              <a:spcBef>
                <a:spcPts val="560"/>
              </a:spcBef>
            </a:pPr>
            <a:r>
              <a:rPr sz="1000" spc="70" dirty="0">
                <a:latin typeface="Lucida Sans Unicode"/>
                <a:cs typeface="Lucida Sans Unicode"/>
              </a:rPr>
              <a:t>¿CUÁLES </a:t>
            </a:r>
            <a:r>
              <a:rPr sz="1000" spc="55" dirty="0">
                <a:latin typeface="Lucida Sans Unicode"/>
                <a:cs typeface="Lucida Sans Unicode"/>
              </a:rPr>
              <a:t>SON </a:t>
            </a:r>
            <a:r>
              <a:rPr sz="1000" spc="50" dirty="0">
                <a:latin typeface="Lucida Sans Unicode"/>
                <a:cs typeface="Lucida Sans Unicode"/>
              </a:rPr>
              <a:t>LAS </a:t>
            </a:r>
            <a:r>
              <a:rPr sz="1000" spc="35" dirty="0">
                <a:latin typeface="Lucida Sans Unicode"/>
                <a:cs typeface="Lucida Sans Unicode"/>
              </a:rPr>
              <a:t>ACTIVIDADES </a:t>
            </a:r>
            <a:r>
              <a:rPr sz="1000" spc="20" dirty="0">
                <a:latin typeface="Lucida Sans Unicode"/>
                <a:cs typeface="Lucida Sans Unicode"/>
              </a:rPr>
              <a:t>Y </a:t>
            </a:r>
            <a:r>
              <a:rPr sz="1000" spc="25" dirty="0">
                <a:latin typeface="Lucida Sans Unicode"/>
                <a:cs typeface="Lucida Sans Unicode"/>
              </a:rPr>
              <a:t> </a:t>
            </a:r>
            <a:r>
              <a:rPr sz="1000" spc="85" dirty="0">
                <a:latin typeface="Lucida Sans Unicode"/>
                <a:cs typeface="Lucida Sans Unicode"/>
              </a:rPr>
              <a:t>R</a:t>
            </a:r>
            <a:r>
              <a:rPr sz="1000" spc="114" dirty="0">
                <a:latin typeface="Lucida Sans Unicode"/>
                <a:cs typeface="Lucida Sans Unicode"/>
              </a:rPr>
              <a:t>E</a:t>
            </a:r>
            <a:r>
              <a:rPr sz="1000" spc="65" dirty="0">
                <a:latin typeface="Lucida Sans Unicode"/>
                <a:cs typeface="Lucida Sans Unicode"/>
              </a:rPr>
              <a:t>S</a:t>
            </a:r>
            <a:r>
              <a:rPr sz="1000" spc="150" dirty="0">
                <a:latin typeface="Lucida Sans Unicode"/>
                <a:cs typeface="Lucida Sans Unicode"/>
              </a:rPr>
              <a:t>P</a:t>
            </a:r>
            <a:r>
              <a:rPr sz="1000" spc="45" dirty="0">
                <a:latin typeface="Lucida Sans Unicode"/>
                <a:cs typeface="Lucida Sans Unicode"/>
              </a:rPr>
              <a:t>O</a:t>
            </a:r>
            <a:r>
              <a:rPr sz="1000" spc="50" dirty="0">
                <a:latin typeface="Lucida Sans Unicode"/>
                <a:cs typeface="Lucida Sans Unicode"/>
              </a:rPr>
              <a:t>N</a:t>
            </a:r>
            <a:r>
              <a:rPr sz="1000" spc="65" dirty="0">
                <a:latin typeface="Lucida Sans Unicode"/>
                <a:cs typeface="Lucida Sans Unicode"/>
              </a:rPr>
              <a:t>S</a:t>
            </a:r>
            <a:r>
              <a:rPr sz="1000" spc="25" dirty="0">
                <a:latin typeface="Lucida Sans Unicode"/>
                <a:cs typeface="Lucida Sans Unicode"/>
              </a:rPr>
              <a:t>A</a:t>
            </a:r>
            <a:r>
              <a:rPr sz="1000" spc="165" dirty="0">
                <a:latin typeface="Lucida Sans Unicode"/>
                <a:cs typeface="Lucida Sans Unicode"/>
              </a:rPr>
              <a:t>B</a:t>
            </a:r>
            <a:r>
              <a:rPr sz="1000" spc="10" dirty="0">
                <a:latin typeface="Lucida Sans Unicode"/>
                <a:cs typeface="Lucida Sans Unicode"/>
              </a:rPr>
              <a:t>I</a:t>
            </a:r>
            <a:r>
              <a:rPr sz="1000" spc="50" dirty="0">
                <a:latin typeface="Lucida Sans Unicode"/>
                <a:cs typeface="Lucida Sans Unicode"/>
              </a:rPr>
              <a:t>L</a:t>
            </a:r>
            <a:r>
              <a:rPr sz="1000" spc="10" dirty="0">
                <a:latin typeface="Lucida Sans Unicode"/>
                <a:cs typeface="Lucida Sans Unicode"/>
              </a:rPr>
              <a:t>I</a:t>
            </a:r>
            <a:r>
              <a:rPr sz="1000" spc="60" dirty="0">
                <a:latin typeface="Lucida Sans Unicode"/>
                <a:cs typeface="Lucida Sans Unicode"/>
              </a:rPr>
              <a:t>D</a:t>
            </a:r>
            <a:r>
              <a:rPr sz="1000" spc="25" dirty="0">
                <a:latin typeface="Lucida Sans Unicode"/>
                <a:cs typeface="Lucida Sans Unicode"/>
              </a:rPr>
              <a:t>A</a:t>
            </a:r>
            <a:r>
              <a:rPr sz="1000" spc="60" dirty="0">
                <a:latin typeface="Lucida Sans Unicode"/>
                <a:cs typeface="Lucida Sans Unicode"/>
              </a:rPr>
              <a:t>D</a:t>
            </a:r>
            <a:r>
              <a:rPr sz="1000" spc="114" dirty="0">
                <a:latin typeface="Lucida Sans Unicode"/>
                <a:cs typeface="Lucida Sans Unicode"/>
              </a:rPr>
              <a:t>E</a:t>
            </a:r>
            <a:r>
              <a:rPr sz="1000" spc="75" dirty="0">
                <a:latin typeface="Lucida Sans Unicode"/>
                <a:cs typeface="Lucida Sans Unicode"/>
              </a:rPr>
              <a:t>S</a:t>
            </a:r>
            <a:r>
              <a:rPr sz="1000" spc="-75" dirty="0">
                <a:latin typeface="Lucida Sans Unicode"/>
                <a:cs typeface="Lucida Sans Unicode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D</a:t>
            </a:r>
            <a:r>
              <a:rPr sz="1000" spc="125" dirty="0">
                <a:latin typeface="Lucida Sans Unicode"/>
                <a:cs typeface="Lucida Sans Unicode"/>
              </a:rPr>
              <a:t>E</a:t>
            </a:r>
            <a:r>
              <a:rPr sz="1000" spc="-60" dirty="0">
                <a:latin typeface="Lucida Sans Unicode"/>
                <a:cs typeface="Lucida Sans Unicode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L</a:t>
            </a:r>
            <a:r>
              <a:rPr sz="1000" spc="45" dirty="0">
                <a:latin typeface="Lucida Sans Unicode"/>
                <a:cs typeface="Lucida Sans Unicode"/>
              </a:rPr>
              <a:t>O</a:t>
            </a:r>
            <a:r>
              <a:rPr sz="1000" spc="75" dirty="0">
                <a:latin typeface="Lucida Sans Unicode"/>
                <a:cs typeface="Lucida Sans Unicode"/>
              </a:rPr>
              <a:t>S</a:t>
            </a:r>
            <a:r>
              <a:rPr sz="1000" spc="-60" dirty="0">
                <a:latin typeface="Lucida Sans Unicode"/>
                <a:cs typeface="Lucida Sans Unicode"/>
              </a:rPr>
              <a:t> </a:t>
            </a:r>
            <a:r>
              <a:rPr sz="1000" spc="10" dirty="0">
                <a:latin typeface="Lucida Sans Unicode"/>
                <a:cs typeface="Lucida Sans Unicode"/>
              </a:rPr>
              <a:t>C</a:t>
            </a:r>
            <a:r>
              <a:rPr sz="1000" spc="45" dirty="0">
                <a:latin typeface="Lucida Sans Unicode"/>
                <a:cs typeface="Lucida Sans Unicode"/>
              </a:rPr>
              <a:t>O</a:t>
            </a:r>
            <a:r>
              <a:rPr sz="1000" spc="70" dirty="0">
                <a:latin typeface="Lucida Sans Unicode"/>
                <a:cs typeface="Lucida Sans Unicode"/>
              </a:rPr>
              <a:t>M</a:t>
            </a:r>
            <a:r>
              <a:rPr sz="1000" spc="10" dirty="0">
                <a:latin typeface="Lucida Sans Unicode"/>
                <a:cs typeface="Lucida Sans Unicode"/>
              </a:rPr>
              <a:t>I</a:t>
            </a:r>
            <a:r>
              <a:rPr sz="1000" spc="-60" dirty="0">
                <a:latin typeface="Lucida Sans Unicode"/>
                <a:cs typeface="Lucida Sans Unicode"/>
              </a:rPr>
              <a:t>T</a:t>
            </a:r>
            <a:r>
              <a:rPr sz="1000" spc="114" dirty="0">
                <a:latin typeface="Lucida Sans Unicode"/>
                <a:cs typeface="Lucida Sans Unicode"/>
              </a:rPr>
              <a:t>É</a:t>
            </a:r>
            <a:r>
              <a:rPr sz="1000" spc="75" dirty="0">
                <a:latin typeface="Lucida Sans Unicode"/>
                <a:cs typeface="Lucida Sans Unicode"/>
              </a:rPr>
              <a:t>S</a:t>
            </a:r>
            <a:r>
              <a:rPr sz="1000" spc="-60" dirty="0">
                <a:latin typeface="Lucida Sans Unicode"/>
                <a:cs typeface="Lucida Sans Unicode"/>
              </a:rPr>
              <a:t> </a:t>
            </a:r>
            <a:r>
              <a:rPr sz="1000" spc="60" dirty="0">
                <a:latin typeface="Lucida Sans Unicode"/>
                <a:cs typeface="Lucida Sans Unicode"/>
              </a:rPr>
              <a:t>D</a:t>
            </a:r>
            <a:r>
              <a:rPr sz="1000" spc="90" dirty="0">
                <a:latin typeface="Lucida Sans Unicode"/>
                <a:cs typeface="Lucida Sans Unicode"/>
              </a:rPr>
              <a:t>E  </a:t>
            </a:r>
            <a:r>
              <a:rPr sz="1000" spc="35" dirty="0">
                <a:latin typeface="Lucida Sans Unicode"/>
                <a:cs typeface="Lucida Sans Unicode"/>
              </a:rPr>
              <a:t>CONTRALORIÏA</a:t>
            </a:r>
            <a:r>
              <a:rPr sz="1000" spc="-70" dirty="0">
                <a:latin typeface="Lucida Sans Unicode"/>
                <a:cs typeface="Lucida Sans Unicode"/>
              </a:rPr>
              <a:t> </a:t>
            </a:r>
            <a:r>
              <a:rPr sz="1000" spc="50" dirty="0">
                <a:latin typeface="Lucida Sans Unicode"/>
                <a:cs typeface="Lucida Sans Unicode"/>
              </a:rPr>
              <a:t>SOCIAL?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3259" y="5547837"/>
            <a:ext cx="2827655" cy="2038985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000" spc="80" dirty="0">
                <a:solidFill>
                  <a:srgbClr val="AA272E"/>
                </a:solidFill>
                <a:latin typeface="Lucida Sans Unicode"/>
                <a:cs typeface="Lucida Sans Unicode"/>
              </a:rPr>
              <a:t>OBSERVAR</a:t>
            </a:r>
            <a:endParaRPr sz="1000">
              <a:latin typeface="Lucida Sans Unicode"/>
              <a:cs typeface="Lucida Sans Unicode"/>
            </a:endParaRPr>
          </a:p>
          <a:p>
            <a:pPr marL="12700" marR="5715" algn="just">
              <a:lnSpc>
                <a:spcPct val="101499"/>
              </a:lnSpc>
              <a:spcBef>
                <a:spcPts val="610"/>
              </a:spcBef>
              <a:buAutoNum type="alphaLcParenR"/>
              <a:tabLst>
                <a:tab pos="177165" algn="l"/>
              </a:tabLst>
            </a:pPr>
            <a:r>
              <a:rPr sz="1000" spc="65" dirty="0">
                <a:solidFill>
                  <a:srgbClr val="336600"/>
                </a:solidFill>
                <a:latin typeface="Lucida Sans Unicode"/>
                <a:cs typeface="Lucida Sans Unicode"/>
              </a:rPr>
              <a:t>Se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difunda información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suficiente,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veraz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spc="3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oportuna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sobre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operación</a:t>
            </a:r>
            <a:r>
              <a:rPr sz="1000" spc="3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programa.</a:t>
            </a:r>
            <a:endParaRPr sz="1000">
              <a:latin typeface="Lucida Sans Unicode"/>
              <a:cs typeface="Lucida Sans Unicode"/>
            </a:endParaRPr>
          </a:p>
          <a:p>
            <a:pPr marL="12700" marR="6985" algn="just">
              <a:lnSpc>
                <a:spcPct val="101499"/>
              </a:lnSpc>
              <a:spcBef>
                <a:spcPts val="5"/>
              </a:spcBef>
              <a:buAutoNum type="alphaLcParenR"/>
              <a:tabLst>
                <a:tab pos="182245" algn="l"/>
              </a:tabLst>
            </a:pP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El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ejercicio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recursos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públicos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para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obras,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apoyos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servicios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sea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oportuno,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transparente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apego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lo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establecido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reglas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operación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35" dirty="0">
                <a:solidFill>
                  <a:srgbClr val="336600"/>
                </a:solidFill>
                <a:latin typeface="Lucida Sans Unicode"/>
                <a:cs typeface="Lucida Sans Unicode"/>
              </a:rPr>
              <a:t>y,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su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caso,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 </a:t>
            </a:r>
            <a:r>
              <a:rPr sz="1000" spc="-3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normatividad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aplicable.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1600"/>
              </a:lnSpc>
              <a:spcBef>
                <a:spcPts val="5"/>
              </a:spcBef>
              <a:buAutoNum type="alphaLcParenR"/>
              <a:tabLst>
                <a:tab pos="169545" algn="l"/>
              </a:tabLst>
            </a:pP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Los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beneficiarios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cumplan </a:t>
            </a:r>
            <a:r>
              <a:rPr sz="1000" spc="-3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requisitos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acuerdo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con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normatividad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aplicable.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4312" y="223406"/>
            <a:ext cx="2689860" cy="110934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20"/>
              </a:spcBef>
            </a:pPr>
            <a:r>
              <a:rPr sz="1000" spc="95" dirty="0">
                <a:solidFill>
                  <a:srgbClr val="AA272E"/>
                </a:solidFill>
                <a:latin typeface="Lucida Sans Unicode"/>
                <a:cs typeface="Lucida Sans Unicode"/>
              </a:rPr>
              <a:t>¿QUÉ</a:t>
            </a:r>
            <a:r>
              <a:rPr sz="1000" spc="-75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95" dirty="0">
                <a:solidFill>
                  <a:srgbClr val="AA272E"/>
                </a:solidFill>
                <a:latin typeface="Lucida Sans Unicode"/>
                <a:cs typeface="Lucida Sans Unicode"/>
              </a:rPr>
              <a:t>ES</a:t>
            </a:r>
            <a:r>
              <a:rPr sz="1000" spc="-75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85" dirty="0">
                <a:solidFill>
                  <a:srgbClr val="AA272E"/>
                </a:solidFill>
                <a:latin typeface="Lucida Sans Unicode"/>
                <a:cs typeface="Lucida Sans Unicode"/>
              </a:rPr>
              <a:t>EL</a:t>
            </a:r>
            <a:r>
              <a:rPr sz="1000" spc="-70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60" dirty="0">
                <a:solidFill>
                  <a:srgbClr val="AA272E"/>
                </a:solidFill>
                <a:latin typeface="Lucida Sans Unicode"/>
                <a:cs typeface="Lucida Sans Unicode"/>
              </a:rPr>
              <a:t>AIEC?</a:t>
            </a:r>
            <a:endParaRPr sz="1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1800"/>
              </a:lnSpc>
              <a:spcBef>
                <a:spcPts val="600"/>
              </a:spcBef>
            </a:pP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El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Apoyo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Instituciones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Estatales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(AIEC),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es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una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vertiente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Apoyos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y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se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encuentra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cargo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Dirección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General</a:t>
            </a:r>
            <a:r>
              <a:rPr sz="100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Vinculación</a:t>
            </a:r>
            <a:r>
              <a:rPr sz="1000" spc="-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Cultural.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5600" y="1305560"/>
            <a:ext cx="2910840" cy="6093460"/>
          </a:xfrm>
          <a:prstGeom prst="rect">
            <a:avLst/>
          </a:prstGeom>
          <a:solidFill>
            <a:srgbClr val="E8EEEE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1285" marR="114935" algn="just">
              <a:lnSpc>
                <a:spcPct val="101600"/>
              </a:lnSpc>
              <a:spcBef>
                <a:spcPts val="100"/>
              </a:spcBef>
            </a:pP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El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objetivo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</a:t>
            </a:r>
            <a:r>
              <a:rPr sz="1000" spc="3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Apoyo</a:t>
            </a:r>
            <a:r>
              <a:rPr sz="1000" spc="38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Instituciones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Estatales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contribuir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al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ejercicio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derechos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culturales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población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mediante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un 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mayor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acceso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oferta cultural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ampliación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su cobertura,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través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proyectos culturales coordinados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por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Instituciones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Estatales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Cultura.</a:t>
            </a:r>
            <a:endParaRPr sz="1000" dirty="0">
              <a:latin typeface="Lucida Sans Unicode"/>
              <a:cs typeface="Lucida Sans Unicode"/>
            </a:endParaRPr>
          </a:p>
          <a:p>
            <a:pPr marL="121285" marR="1043305">
              <a:lnSpc>
                <a:spcPct val="101000"/>
              </a:lnSpc>
              <a:spcBef>
                <a:spcPts val="625"/>
              </a:spcBef>
            </a:pPr>
            <a:r>
              <a:rPr sz="1000" spc="95" dirty="0">
                <a:solidFill>
                  <a:srgbClr val="AA272E"/>
                </a:solidFill>
                <a:latin typeface="Lucida Sans Unicode"/>
                <a:cs typeface="Lucida Sans Unicode"/>
              </a:rPr>
              <a:t>¿QUÉ</a:t>
            </a:r>
            <a:r>
              <a:rPr sz="1000" spc="-70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95" dirty="0">
                <a:solidFill>
                  <a:srgbClr val="AA272E"/>
                </a:solidFill>
                <a:latin typeface="Lucida Sans Unicode"/>
                <a:cs typeface="Lucida Sans Unicode"/>
              </a:rPr>
              <a:t>ES</a:t>
            </a:r>
            <a:r>
              <a:rPr sz="1000" spc="-65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AA272E"/>
                </a:solidFill>
                <a:latin typeface="Lucida Sans Unicode"/>
                <a:cs typeface="Lucida Sans Unicode"/>
              </a:rPr>
              <a:t>LA</a:t>
            </a:r>
            <a:r>
              <a:rPr sz="1000" spc="-75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AA272E"/>
                </a:solidFill>
                <a:latin typeface="Lucida Sans Unicode"/>
                <a:cs typeface="Lucida Sans Unicode"/>
              </a:rPr>
              <a:t>CONTRALORÍA </a:t>
            </a:r>
            <a:r>
              <a:rPr sz="1000" spc="-300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AA272E"/>
                </a:solidFill>
                <a:latin typeface="Lucida Sans Unicode"/>
                <a:cs typeface="Lucida Sans Unicode"/>
              </a:rPr>
              <a:t>SOCIAL?</a:t>
            </a:r>
            <a:endParaRPr sz="1000" dirty="0">
              <a:latin typeface="Lucida Sans Unicode"/>
              <a:cs typeface="Lucida Sans Unicode"/>
            </a:endParaRPr>
          </a:p>
          <a:p>
            <a:pPr marL="121285" marR="117475" algn="just">
              <a:lnSpc>
                <a:spcPct val="101499"/>
              </a:lnSpc>
              <a:spcBef>
                <a:spcPts val="620"/>
              </a:spcBef>
            </a:pP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La Ley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General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Desarrollo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Social,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define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como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una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práctica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transparencia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rendición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cuentas,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asimismo,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señala</a:t>
            </a:r>
            <a:r>
              <a:rPr sz="1000" spc="-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como</a:t>
            </a:r>
            <a:r>
              <a:rPr sz="1000" spc="-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un</a:t>
            </a:r>
            <a:r>
              <a:rPr sz="1000" spc="-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mecanismo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endParaRPr sz="1000" dirty="0">
              <a:latin typeface="Lucida Sans Unicode"/>
              <a:cs typeface="Lucida Sans Unicode"/>
            </a:endParaRPr>
          </a:p>
          <a:p>
            <a:pPr marL="121285" algn="just">
              <a:lnSpc>
                <a:spcPct val="100000"/>
              </a:lnSpc>
              <a:spcBef>
                <a:spcPts val="20"/>
              </a:spcBef>
            </a:pP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participación,</a:t>
            </a:r>
            <a:r>
              <a:rPr sz="1000" spc="19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por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medio</a:t>
            </a:r>
            <a:r>
              <a:rPr sz="1000" spc="-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</a:t>
            </a:r>
            <a:r>
              <a:rPr sz="1000" spc="2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cual</a:t>
            </a:r>
            <a:endParaRPr sz="1000" dirty="0">
              <a:latin typeface="Lucida Sans Unicode"/>
              <a:cs typeface="Lucida Sans Unicode"/>
            </a:endParaRPr>
          </a:p>
          <a:p>
            <a:pPr marL="121285" algn="just">
              <a:lnSpc>
                <a:spcPct val="100000"/>
              </a:lnSpc>
              <a:spcBef>
                <a:spcPts val="15"/>
              </a:spcBef>
            </a:pP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3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personas</a:t>
            </a:r>
            <a:r>
              <a:rPr sz="1000" spc="3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beneficiarias</a:t>
            </a:r>
            <a:r>
              <a:rPr sz="1000" spc="3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 </a:t>
            </a:r>
            <a:r>
              <a:rPr sz="1000" spc="2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manera</a:t>
            </a:r>
            <a:endParaRPr sz="1000" dirty="0">
              <a:latin typeface="Lucida Sans Unicode"/>
              <a:cs typeface="Lucida Sans Unicode"/>
            </a:endParaRPr>
          </a:p>
          <a:p>
            <a:pPr marL="121285" marR="117475" algn="just">
              <a:lnSpc>
                <a:spcPct val="101699"/>
              </a:lnSpc>
              <a:spcBef>
                <a:spcPts val="5"/>
              </a:spcBef>
            </a:pP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organizada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verifican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el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cumplimiento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metas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correcta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aplicación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recursos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 públicos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asignados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a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programas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desarrollo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social.</a:t>
            </a:r>
            <a:endParaRPr sz="1000" dirty="0">
              <a:latin typeface="Lucida Sans Unicode"/>
              <a:cs typeface="Lucida Sans Unicode"/>
            </a:endParaRPr>
          </a:p>
          <a:p>
            <a:pPr marL="121285" algn="just">
              <a:lnSpc>
                <a:spcPct val="100000"/>
              </a:lnSpc>
              <a:spcBef>
                <a:spcPts val="10"/>
              </a:spcBef>
            </a:pP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3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 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  </a:t>
            </a:r>
            <a:r>
              <a:rPr sz="1000" spc="7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constituye  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una</a:t>
            </a:r>
            <a:endParaRPr sz="1000" dirty="0">
              <a:latin typeface="Lucida Sans Unicode"/>
              <a:cs typeface="Lucida Sans Unicode"/>
            </a:endParaRPr>
          </a:p>
          <a:p>
            <a:pPr marL="121285" marR="116839" algn="just">
              <a:lnSpc>
                <a:spcPct val="101600"/>
              </a:lnSpc>
              <a:spcBef>
                <a:spcPts val="5"/>
              </a:spcBef>
            </a:pP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práctica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transparencia y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rendición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cuentas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mediante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cual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ciudadanía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participa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actividades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seguimiento,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supervisión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vigilancia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</a:t>
            </a:r>
            <a:r>
              <a:rPr sz="1000" spc="-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acciones</a:t>
            </a:r>
            <a:r>
              <a:rPr sz="1000" spc="-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gobierno,</a:t>
            </a:r>
            <a:r>
              <a:rPr sz="1000" spc="-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con</a:t>
            </a:r>
            <a:r>
              <a:rPr sz="1000" spc="-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la</a:t>
            </a:r>
            <a:r>
              <a:rPr sz="1000" spc="-1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finalidad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mejorar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procesos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planeación,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operación</a:t>
            </a:r>
            <a:r>
              <a:rPr sz="1000" spc="-1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y</a:t>
            </a:r>
            <a:r>
              <a:rPr sz="1000" spc="-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evaluación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-2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-5" dirty="0">
                <a:solidFill>
                  <a:srgbClr val="336600"/>
                </a:solidFill>
                <a:latin typeface="Lucida Sans Unicode"/>
                <a:cs typeface="Lucida Sans Unicode"/>
              </a:rPr>
              <a:t>los</a:t>
            </a:r>
            <a:r>
              <a:rPr sz="1000" spc="-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programas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sociales.</a:t>
            </a:r>
            <a:endParaRPr sz="1000" dirty="0">
              <a:latin typeface="Lucida Sans Unicode"/>
              <a:cs typeface="Lucida Sans Unicode"/>
            </a:endParaRPr>
          </a:p>
          <a:p>
            <a:pPr marL="121285" marR="1056005">
              <a:lnSpc>
                <a:spcPct val="102000"/>
              </a:lnSpc>
              <a:spcBef>
                <a:spcPts val="600"/>
              </a:spcBef>
            </a:pPr>
            <a:r>
              <a:rPr sz="1000" spc="80" dirty="0">
                <a:solidFill>
                  <a:srgbClr val="AA272E"/>
                </a:solidFill>
                <a:latin typeface="Lucida Sans Unicode"/>
                <a:cs typeface="Lucida Sans Unicode"/>
              </a:rPr>
              <a:t>¿QUIÉNES </a:t>
            </a:r>
            <a:r>
              <a:rPr sz="1000" spc="55" dirty="0">
                <a:solidFill>
                  <a:srgbClr val="AA272E"/>
                </a:solidFill>
                <a:latin typeface="Lucida Sans Unicode"/>
                <a:cs typeface="Lucida Sans Unicode"/>
              </a:rPr>
              <a:t>SON LOS </a:t>
            </a:r>
            <a:r>
              <a:rPr sz="1000" spc="60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AA272E"/>
                </a:solidFill>
                <a:latin typeface="Lucida Sans Unicode"/>
                <a:cs typeface="Lucida Sans Unicode"/>
              </a:rPr>
              <a:t>C</a:t>
            </a:r>
            <a:r>
              <a:rPr sz="1000" spc="45" dirty="0">
                <a:solidFill>
                  <a:srgbClr val="AA272E"/>
                </a:solidFill>
                <a:latin typeface="Lucida Sans Unicode"/>
                <a:cs typeface="Lucida Sans Unicode"/>
              </a:rPr>
              <a:t>O</a:t>
            </a:r>
            <a:r>
              <a:rPr sz="1000" spc="65" dirty="0">
                <a:solidFill>
                  <a:srgbClr val="AA272E"/>
                </a:solidFill>
                <a:latin typeface="Lucida Sans Unicode"/>
                <a:cs typeface="Lucida Sans Unicode"/>
              </a:rPr>
              <a:t>N</a:t>
            </a:r>
            <a:r>
              <a:rPr sz="1000" spc="-60" dirty="0">
                <a:solidFill>
                  <a:srgbClr val="AA272E"/>
                </a:solidFill>
                <a:latin typeface="Lucida Sans Unicode"/>
                <a:cs typeface="Lucida Sans Unicode"/>
              </a:rPr>
              <a:t>T</a:t>
            </a:r>
            <a:r>
              <a:rPr sz="1000" spc="85" dirty="0">
                <a:solidFill>
                  <a:srgbClr val="AA272E"/>
                </a:solidFill>
                <a:latin typeface="Lucida Sans Unicode"/>
                <a:cs typeface="Lucida Sans Unicode"/>
              </a:rPr>
              <a:t>R</a:t>
            </a:r>
            <a:r>
              <a:rPr sz="1000" spc="25" dirty="0">
                <a:solidFill>
                  <a:srgbClr val="AA272E"/>
                </a:solidFill>
                <a:latin typeface="Lucida Sans Unicode"/>
                <a:cs typeface="Lucida Sans Unicode"/>
              </a:rPr>
              <a:t>A</a:t>
            </a:r>
            <a:r>
              <a:rPr sz="1000" spc="35" dirty="0">
                <a:solidFill>
                  <a:srgbClr val="AA272E"/>
                </a:solidFill>
                <a:latin typeface="Lucida Sans Unicode"/>
                <a:cs typeface="Lucida Sans Unicode"/>
              </a:rPr>
              <a:t>L</a:t>
            </a:r>
            <a:r>
              <a:rPr sz="1000" spc="45" dirty="0">
                <a:solidFill>
                  <a:srgbClr val="AA272E"/>
                </a:solidFill>
                <a:latin typeface="Lucida Sans Unicode"/>
                <a:cs typeface="Lucida Sans Unicode"/>
              </a:rPr>
              <a:t>O</a:t>
            </a:r>
            <a:r>
              <a:rPr sz="1000" spc="85" dirty="0">
                <a:solidFill>
                  <a:srgbClr val="AA272E"/>
                </a:solidFill>
                <a:latin typeface="Lucida Sans Unicode"/>
                <a:cs typeface="Lucida Sans Unicode"/>
              </a:rPr>
              <a:t>R</a:t>
            </a:r>
            <a:r>
              <a:rPr sz="1000" spc="114" dirty="0">
                <a:solidFill>
                  <a:srgbClr val="AA272E"/>
                </a:solidFill>
                <a:latin typeface="Lucida Sans Unicode"/>
                <a:cs typeface="Lucida Sans Unicode"/>
              </a:rPr>
              <a:t>E</a:t>
            </a:r>
            <a:r>
              <a:rPr sz="1000" spc="75" dirty="0">
                <a:solidFill>
                  <a:srgbClr val="AA272E"/>
                </a:solidFill>
                <a:latin typeface="Lucida Sans Unicode"/>
                <a:cs typeface="Lucida Sans Unicode"/>
              </a:rPr>
              <a:t>S</a:t>
            </a:r>
            <a:r>
              <a:rPr sz="1000" spc="-75" dirty="0">
                <a:solidFill>
                  <a:srgbClr val="AA272E"/>
                </a:solidFill>
                <a:latin typeface="Lucida Sans Unicode"/>
                <a:cs typeface="Lucida Sans Unicode"/>
              </a:rPr>
              <a:t> </a:t>
            </a:r>
            <a:r>
              <a:rPr sz="1000" spc="65" dirty="0">
                <a:solidFill>
                  <a:srgbClr val="AA272E"/>
                </a:solidFill>
                <a:latin typeface="Lucida Sans Unicode"/>
                <a:cs typeface="Lucida Sans Unicode"/>
              </a:rPr>
              <a:t>S</a:t>
            </a:r>
            <a:r>
              <a:rPr sz="1000" spc="45" dirty="0">
                <a:solidFill>
                  <a:srgbClr val="AA272E"/>
                </a:solidFill>
                <a:latin typeface="Lucida Sans Unicode"/>
                <a:cs typeface="Lucida Sans Unicode"/>
              </a:rPr>
              <a:t>O</a:t>
            </a:r>
            <a:r>
              <a:rPr sz="1000" spc="10" dirty="0">
                <a:solidFill>
                  <a:srgbClr val="AA272E"/>
                </a:solidFill>
                <a:latin typeface="Lucida Sans Unicode"/>
                <a:cs typeface="Lucida Sans Unicode"/>
              </a:rPr>
              <a:t>CI</a:t>
            </a:r>
            <a:r>
              <a:rPr sz="1000" spc="25" dirty="0">
                <a:solidFill>
                  <a:srgbClr val="AA272E"/>
                </a:solidFill>
                <a:latin typeface="Lucida Sans Unicode"/>
                <a:cs typeface="Lucida Sans Unicode"/>
              </a:rPr>
              <a:t>A</a:t>
            </a:r>
            <a:r>
              <a:rPr sz="1000" spc="35" dirty="0">
                <a:solidFill>
                  <a:srgbClr val="AA272E"/>
                </a:solidFill>
                <a:latin typeface="Lucida Sans Unicode"/>
                <a:cs typeface="Lucida Sans Unicode"/>
              </a:rPr>
              <a:t>L</a:t>
            </a:r>
            <a:r>
              <a:rPr sz="1000" spc="114" dirty="0">
                <a:solidFill>
                  <a:srgbClr val="AA272E"/>
                </a:solidFill>
                <a:latin typeface="Lucida Sans Unicode"/>
                <a:cs typeface="Lucida Sans Unicode"/>
              </a:rPr>
              <a:t>E</a:t>
            </a:r>
            <a:r>
              <a:rPr sz="1000" spc="65" dirty="0">
                <a:solidFill>
                  <a:srgbClr val="AA272E"/>
                </a:solidFill>
                <a:latin typeface="Lucida Sans Unicode"/>
                <a:cs typeface="Lucida Sans Unicode"/>
              </a:rPr>
              <a:t>S</a:t>
            </a:r>
            <a:r>
              <a:rPr sz="1000" spc="145" dirty="0">
                <a:solidFill>
                  <a:srgbClr val="AA272E"/>
                </a:solidFill>
                <a:latin typeface="Lucida Sans Unicode"/>
                <a:cs typeface="Lucida Sans Unicode"/>
              </a:rPr>
              <a:t>?</a:t>
            </a:r>
            <a:endParaRPr sz="1000" dirty="0">
              <a:latin typeface="Lucida Sans Unicode"/>
              <a:cs typeface="Lucida Sans Unicode"/>
            </a:endParaRPr>
          </a:p>
          <a:p>
            <a:pPr marL="121285" marR="117475" algn="just">
              <a:lnSpc>
                <a:spcPct val="101499"/>
              </a:lnSpc>
              <a:spcBef>
                <a:spcPts val="605"/>
              </a:spcBef>
            </a:pP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Son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beneficiarios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del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Programa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Federal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que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hayan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decidido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participar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en</a:t>
            </a:r>
            <a:r>
              <a:rPr sz="1000" spc="6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las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actividades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0" dirty="0">
                <a:solidFill>
                  <a:srgbClr val="336600"/>
                </a:solidFill>
                <a:latin typeface="Lucida Sans Unicode"/>
                <a:cs typeface="Lucida Sans Unicode"/>
              </a:rPr>
              <a:t>Contraloría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Social,</a:t>
            </a:r>
            <a:r>
              <a:rPr sz="1000" spc="1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0" dirty="0">
                <a:solidFill>
                  <a:srgbClr val="336600"/>
                </a:solidFill>
                <a:latin typeface="Lucida Sans Unicode"/>
                <a:cs typeface="Lucida Sans Unicode"/>
              </a:rPr>
              <a:t>no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persiguen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45" dirty="0">
                <a:solidFill>
                  <a:srgbClr val="336600"/>
                </a:solidFill>
                <a:latin typeface="Lucida Sans Unicode"/>
                <a:cs typeface="Lucida Sans Unicode"/>
              </a:rPr>
              <a:t>ningún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interés</a:t>
            </a:r>
            <a:r>
              <a:rPr sz="1000" spc="30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50" dirty="0">
                <a:solidFill>
                  <a:srgbClr val="336600"/>
                </a:solidFill>
                <a:latin typeface="Lucida Sans Unicode"/>
                <a:cs typeface="Lucida Sans Unicode"/>
              </a:rPr>
              <a:t>de</a:t>
            </a:r>
            <a:r>
              <a:rPr sz="1000" spc="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dirty="0">
                <a:solidFill>
                  <a:srgbClr val="336600"/>
                </a:solidFill>
                <a:latin typeface="Lucida Sans Unicode"/>
                <a:cs typeface="Lucida Sans Unicode"/>
              </a:rPr>
              <a:t>lucro,</a:t>
            </a:r>
            <a:r>
              <a:rPr sz="1000" spc="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25" dirty="0">
                <a:solidFill>
                  <a:srgbClr val="336600"/>
                </a:solidFill>
                <a:latin typeface="Lucida Sans Unicode"/>
                <a:cs typeface="Lucida Sans Unicode"/>
              </a:rPr>
              <a:t>ni </a:t>
            </a:r>
            <a:r>
              <a:rPr sz="1000" spc="-30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35" dirty="0">
                <a:solidFill>
                  <a:srgbClr val="336600"/>
                </a:solidFill>
                <a:latin typeface="Lucida Sans Unicode"/>
                <a:cs typeface="Lucida Sans Unicode"/>
              </a:rPr>
              <a:t>beneficio</a:t>
            </a:r>
            <a:r>
              <a:rPr sz="1000" spc="-55" dirty="0">
                <a:solidFill>
                  <a:srgbClr val="336600"/>
                </a:solidFill>
                <a:latin typeface="Lucida Sans Unicode"/>
                <a:cs typeface="Lucida Sans Unicode"/>
              </a:rPr>
              <a:t> </a:t>
            </a:r>
            <a:r>
              <a:rPr sz="1000" spc="10" dirty="0">
                <a:solidFill>
                  <a:srgbClr val="336600"/>
                </a:solidFill>
                <a:latin typeface="Lucida Sans Unicode"/>
                <a:cs typeface="Lucida Sans Unicode"/>
              </a:rPr>
              <a:t>personal.</a:t>
            </a:r>
            <a:endParaRPr sz="10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870</Words>
  <Application>Microsoft Office PowerPoint</Application>
  <PresentationFormat>Personalizado</PresentationFormat>
  <Paragraphs>68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 MT</vt:lpstr>
      <vt:lpstr>Calibri</vt:lpstr>
      <vt:lpstr>Lucida Sans Unicode</vt:lpstr>
      <vt:lpstr>Symbol</vt:lpstr>
      <vt:lpstr>Times New Roman</vt:lpstr>
      <vt:lpstr>Verdana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Abel</cp:lastModifiedBy>
  <cp:revision>4</cp:revision>
  <dcterms:created xsi:type="dcterms:W3CDTF">2022-08-01T17:40:15Z</dcterms:created>
  <dcterms:modified xsi:type="dcterms:W3CDTF">2022-08-08T20:15:17Z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2022-06-13T00:00:00Z</vt:filetime>
  </property>
  <property fmtid="{D5CDD505-2E9C-101B-9397-08002B2CF9AE}" pid="3" name="Creator">
    <vt:lpwstr>Microsoft® Publisher para Microsoft 365</vt:lpwstr>
  </property>
  <property fmtid="{D5CDD505-2E9C-101B-9397-08002B2CF9AE}" pid="4" name="LastSaved">
    <vt:filetime>2022-08-01T00:00:00Z</vt:filetime>
  </property>
</Properties>
</file>